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5" r:id="rId3"/>
    <p:sldId id="269" r:id="rId4"/>
    <p:sldId id="271" r:id="rId5"/>
    <p:sldId id="270" r:id="rId6"/>
    <p:sldId id="267" r:id="rId7"/>
    <p:sldId id="268" r:id="rId8"/>
    <p:sldId id="272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53" autoAdjust="0"/>
    <p:restoredTop sz="81852" autoAdjust="0"/>
  </p:normalViewPr>
  <p:slideViewPr>
    <p:cSldViewPr>
      <p:cViewPr varScale="1">
        <p:scale>
          <a:sx n="85" d="100"/>
          <a:sy n="85" d="100"/>
        </p:scale>
        <p:origin x="-624" y="-9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89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592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4E518F-B681-426E-BF33-9A2CBA5B0A0A}" type="datetimeFigureOut">
              <a:rPr lang="en-US" smtClean="0"/>
              <a:pPr/>
              <a:t>1/8/2011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C61D70-39AE-47BC-A2AF-811566DBCC3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18F9A2-066A-4C10-B5D6-E094A8022733}" type="datetimeFigureOut">
              <a:rPr lang="en-US" smtClean="0"/>
              <a:pPr/>
              <a:t>1/8/2011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E4AF6C-4C2B-43A7-9EB2-1A7BFFD8B49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4478274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4539996"/>
            <a:ext cx="2249424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4533138"/>
            <a:ext cx="6784848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3028950"/>
            <a:ext cx="6477000" cy="13716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4537528"/>
            <a:ext cx="6705600" cy="51435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4551524"/>
            <a:ext cx="2057400" cy="51435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6F16987C-6057-4106-AD1D-CB00420E83A9}" type="datetimeFigureOut">
              <a:rPr lang="en-US" smtClean="0"/>
              <a:pPr/>
              <a:t>1/8/2011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177404"/>
            <a:ext cx="5867400" cy="273844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171450"/>
            <a:ext cx="8382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1/8/2011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457201"/>
            <a:ext cx="2057400" cy="4137422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5562600" cy="413742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4686302"/>
            <a:ext cx="2209800" cy="273844"/>
          </a:xfrm>
        </p:spPr>
        <p:txBody>
          <a:bodyPr/>
          <a:lstStyle/>
          <a:p>
            <a:fld id="{6F16987C-6057-4106-AD1D-CB00420E83A9}" type="datetimeFigureOut">
              <a:rPr lang="en-US" smtClean="0"/>
              <a:pPr/>
              <a:t>1/8/2011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2" y="4686156"/>
            <a:ext cx="5573483" cy="273844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51435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457200"/>
            <a:ext cx="228600" cy="46863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40005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6056313" y="77787"/>
            <a:ext cx="400050" cy="244476"/>
          </a:xfrm>
        </p:spPr>
        <p:txBody>
          <a:bodyPr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71450"/>
            <a:ext cx="8153400" cy="74295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1/8/2011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8153400" cy="33718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1" y="2057400"/>
            <a:ext cx="7123113" cy="1254919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143000"/>
            <a:ext cx="9144000" cy="85725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00150"/>
            <a:ext cx="1295400" cy="7429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200150"/>
            <a:ext cx="7772400" cy="7429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200150"/>
            <a:ext cx="7620000" cy="74295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1/8/2011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314450"/>
            <a:ext cx="1295400" cy="526257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192175"/>
            <a:ext cx="3886200" cy="3429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192175"/>
            <a:ext cx="3886200" cy="3429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F16987C-6057-4106-AD1D-CB00420E83A9}" type="datetimeFigureOut">
              <a:rPr lang="en-US" smtClean="0"/>
              <a:pPr/>
              <a:t>1/8/2011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04787"/>
            <a:ext cx="8153400" cy="652463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1828800"/>
            <a:ext cx="3886200" cy="26860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1828800"/>
            <a:ext cx="3886200" cy="26860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F16987C-6057-4106-AD1D-CB00420E83A9}" type="datetimeFigureOut">
              <a:rPr lang="en-US" smtClean="0"/>
              <a:pPr/>
              <a:t>1/8/2011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314450"/>
            <a:ext cx="3886200" cy="48006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314450"/>
            <a:ext cx="3886200" cy="48006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1/8/2011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1/8/2011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4686300"/>
            <a:ext cx="5334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04787"/>
            <a:ext cx="8077200" cy="652463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1/8/2011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314450"/>
            <a:ext cx="1600200" cy="325755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314450"/>
            <a:ext cx="6400800" cy="33147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4114800"/>
            <a:ext cx="7315200" cy="51435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3429000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3497580"/>
            <a:ext cx="1463040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3490722"/>
            <a:ext cx="7598664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486150"/>
            <a:ext cx="7315200" cy="51435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515035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4686300"/>
            <a:ext cx="2667000" cy="273844"/>
          </a:xfrm>
        </p:spPr>
        <p:txBody>
          <a:bodyPr rtlCol="0"/>
          <a:lstStyle/>
          <a:p>
            <a:fld id="{6F16987C-6057-4106-AD1D-CB00420E83A9}" type="datetimeFigureOut">
              <a:rPr lang="en-US" smtClean="0"/>
              <a:pPr/>
              <a:t>1/8/2011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3500437"/>
            <a:ext cx="1447800" cy="497684"/>
          </a:xfrm>
        </p:spPr>
        <p:txBody>
          <a:bodyPr rtlCol="0"/>
          <a:lstStyle>
            <a:lvl1pPr>
              <a:defRPr sz="2800"/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4686155"/>
            <a:ext cx="4572000" cy="273844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3426714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71450"/>
            <a:ext cx="8153400" cy="74295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200150"/>
            <a:ext cx="8153400" cy="339471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4686300"/>
            <a:ext cx="2667000" cy="273844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F16987C-6057-4106-AD1D-CB00420E83A9}" type="datetimeFigureOut">
              <a:rPr lang="en-US" smtClean="0"/>
              <a:pPr/>
              <a:t>1/8/2011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1" y="4686155"/>
            <a:ext cx="5421083" cy="273844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925830"/>
            <a:ext cx="9144000" cy="24003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960120"/>
            <a:ext cx="533400" cy="1714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960120"/>
            <a:ext cx="8553450" cy="1714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954167"/>
            <a:ext cx="533400" cy="18335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742950"/>
            <a:ext cx="6477000" cy="3657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UW Extension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Certificate Program in</a:t>
            </a:r>
            <a:br>
              <a:rPr lang="en-US" dirty="0" smtClean="0"/>
            </a:br>
            <a:r>
              <a:rPr lang="en-US" dirty="0" smtClean="0"/>
              <a:t>Game Development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quarter:</a:t>
            </a:r>
            <a:br>
              <a:rPr lang="en-US" dirty="0" smtClean="0"/>
            </a:br>
            <a:r>
              <a:rPr lang="en-US" dirty="0" smtClean="0"/>
              <a:t>Advanced Graphics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2D Rendering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514600"/>
            <a:ext cx="8153400" cy="20574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Learn the basic states used in 2D </a:t>
            </a:r>
            <a:r>
              <a:rPr lang="en-US" dirty="0" smtClean="0"/>
              <a:t>rendering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See how to render 2D images on the screen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Review the fixed function pixel pipeline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D3D Calls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12775" y="1200150"/>
          <a:ext cx="8153400" cy="333756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359025"/>
                <a:gridCol w="579437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err="1" smtClean="0"/>
                        <a:t>SetRenderState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Sets a variety of states global to D3D (there are many)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SetPixelShader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Selects how to express</a:t>
                      </a:r>
                      <a:r>
                        <a:rPr lang="en-US" baseline="0" dirty="0" smtClean="0"/>
                        <a:t> per-pixel calculations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SetFVF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Sets the format of the vertices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SetTexture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Sets a texture image (there</a:t>
                      </a:r>
                      <a:r>
                        <a:rPr lang="en-US" baseline="0" dirty="0" smtClean="0"/>
                        <a:t> can be more than one)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SetSamplerState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Selects </a:t>
                      </a:r>
                      <a:r>
                        <a:rPr lang="en-US" baseline="0" dirty="0" smtClean="0"/>
                        <a:t>how the texture will be sampled from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SetTextureStageState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Selects </a:t>
                      </a:r>
                      <a:r>
                        <a:rPr lang="en-US" baseline="0" dirty="0" smtClean="0"/>
                        <a:t>how the texture </a:t>
                      </a:r>
                      <a:r>
                        <a:rPr lang="en-US" baseline="0" dirty="0" smtClean="0"/>
                        <a:t>values will </a:t>
                      </a:r>
                      <a:r>
                        <a:rPr lang="en-US" baseline="0" dirty="0" smtClean="0"/>
                        <a:t>be </a:t>
                      </a:r>
                      <a:r>
                        <a:rPr lang="en-US" baseline="0" dirty="0" smtClean="0"/>
                        <a:t>used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Clear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Fills a region of the screen to a single value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DrawPrimitiveUP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Initiates the actual drawing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Typical </a:t>
            </a:r>
            <a:r>
              <a:rPr lang="en-US" dirty="0" smtClean="0"/>
              <a:t>global configuration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Disable </a:t>
            </a:r>
            <a:r>
              <a:rPr lang="en-US" dirty="0" smtClean="0"/>
              <a:t>Z-buffering and stencil</a:t>
            </a:r>
            <a:endParaRPr lang="en-US" dirty="0" smtClean="0"/>
          </a:p>
          <a:p>
            <a:pPr lvl="1"/>
            <a:r>
              <a:rPr lang="en-US" sz="1700" dirty="0" err="1" smtClean="0">
                <a:latin typeface="Courier New" pitchFamily="49" charset="0"/>
                <a:cs typeface="Courier New" pitchFamily="49" charset="0"/>
              </a:rPr>
              <a:t>SetRenderState</a:t>
            </a: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(D3DRS_ZENABLE, D3DZB_FALSE</a:t>
            </a: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lvl="1"/>
            <a:r>
              <a:rPr lang="en-US" sz="1700" dirty="0" err="1" smtClean="0">
                <a:latin typeface="Courier New" pitchFamily="49" charset="0"/>
                <a:cs typeface="Courier New" pitchFamily="49" charset="0"/>
              </a:rPr>
              <a:t>SetRenderState</a:t>
            </a: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(D3DRS_ZWRITEENABLE</a:t>
            </a: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FALSE);</a:t>
            </a:r>
          </a:p>
          <a:p>
            <a:pPr lvl="1"/>
            <a:r>
              <a:rPr lang="en-US" sz="1700" dirty="0" err="1" smtClean="0">
                <a:latin typeface="Courier New" pitchFamily="49" charset="0"/>
                <a:cs typeface="Courier New" pitchFamily="49" charset="0"/>
              </a:rPr>
              <a:t>SetRenderState</a:t>
            </a: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(D3DRS_CULLMODE, D3DCULL_NONE</a:t>
            </a: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sz="1700" dirty="0" smtClean="0">
              <a:latin typeface="Courier New" pitchFamily="49" charset="0"/>
              <a:cs typeface="Courier New" pitchFamily="49" charset="0"/>
            </a:endParaRPr>
          </a:p>
          <a:p>
            <a:pPr marL="0"/>
            <a:r>
              <a:rPr lang="en-US" dirty="0" smtClean="0"/>
              <a:t>Disable </a:t>
            </a:r>
            <a:r>
              <a:rPr lang="en-US" dirty="0" smtClean="0"/>
              <a:t>pixel shader (will use the texture stage states)</a:t>
            </a:r>
          </a:p>
          <a:p>
            <a:pPr lvl="1"/>
            <a:r>
              <a:rPr lang="en-US" sz="1700" dirty="0" err="1" smtClean="0">
                <a:latin typeface="Courier New" pitchFamily="49" charset="0"/>
                <a:cs typeface="Courier New" pitchFamily="49" charset="0"/>
              </a:rPr>
              <a:t>SetPixelShader</a:t>
            </a: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(NULL);</a:t>
            </a:r>
          </a:p>
          <a:p>
            <a:r>
              <a:rPr lang="en-US" dirty="0" smtClean="0"/>
              <a:t>Normal shading and no </a:t>
            </a:r>
            <a:r>
              <a:rPr lang="en-US" dirty="0" smtClean="0"/>
              <a:t>culling</a:t>
            </a:r>
          </a:p>
          <a:p>
            <a:pPr lvl="1"/>
            <a:r>
              <a:rPr lang="en-US" sz="1700" dirty="0" err="1" smtClean="0">
                <a:latin typeface="Courier New" pitchFamily="49" charset="0"/>
                <a:cs typeface="Courier New" pitchFamily="49" charset="0"/>
              </a:rPr>
              <a:t>SetRenderState</a:t>
            </a: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(D3DRS_CULLMODE, D3DCULL_NONE);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Typical </a:t>
            </a:r>
            <a:r>
              <a:rPr lang="en-US" dirty="0" smtClean="0"/>
              <a:t>global configuration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Enable </a:t>
            </a:r>
            <a:r>
              <a:rPr lang="en-US" dirty="0" smtClean="0"/>
              <a:t>alpha-blending</a:t>
            </a:r>
          </a:p>
          <a:p>
            <a:pPr lvl="1"/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SetRenderState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(D3DRS_SEPARATEALPHABLENDENABLE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FALSE);</a:t>
            </a: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SetRenderState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(D3DRS_ALPHABLENDENABLE, TRUE);</a:t>
            </a:r>
          </a:p>
          <a:p>
            <a:pPr lvl="1"/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SetRenderState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(D3DRS_SRCBLEND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, D3DBLEND_SRCALPHA);</a:t>
            </a:r>
          </a:p>
          <a:p>
            <a:pPr lvl="1"/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SetRenderState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(D3DRS_DESTBLEND, D3DBLEND_INVSRCALPHA);</a:t>
            </a:r>
          </a:p>
          <a:p>
            <a:pPr lvl="1"/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SetRenderState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(D3DRS_BLENDOP, D3DBLENDOP_ADD);</a:t>
            </a:r>
          </a:p>
          <a:p>
            <a:pPr marL="0"/>
            <a:r>
              <a:rPr lang="en-US" dirty="0" smtClean="0"/>
              <a:t>Disable alpha-testing</a:t>
            </a:r>
            <a:endParaRPr lang="en-US" dirty="0" smtClean="0"/>
          </a:p>
          <a:p>
            <a:pPr lvl="1"/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SetRenderState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(D3DRS_ALPHATESTENABLE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FALSE);</a:t>
            </a: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Basic primitive: the rectangle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Create the vertices</a:t>
            </a:r>
          </a:p>
          <a:p>
            <a:pPr lvl="1"/>
            <a:r>
              <a:rPr lang="en-US" sz="2100" dirty="0" smtClean="0">
                <a:latin typeface="Courier New" pitchFamily="49" charset="0"/>
                <a:cs typeface="Courier New" pitchFamily="49" charset="0"/>
              </a:rPr>
              <a:t>Vertex const vertices[4] = {</a:t>
            </a:r>
          </a:p>
          <a:p>
            <a:pPr lvl="1"/>
            <a:r>
              <a:rPr lang="en-US" sz="2100" dirty="0" smtClean="0">
                <a:latin typeface="Courier New" pitchFamily="49" charset="0"/>
                <a:cs typeface="Courier New" pitchFamily="49" charset="0"/>
              </a:rPr>
              <a:t>	{  20, </a:t>
            </a:r>
            <a:r>
              <a:rPr lang="en-US" sz="2100" dirty="0" smtClean="0">
                <a:latin typeface="Courier New" pitchFamily="49" charset="0"/>
                <a:cs typeface="Courier New" pitchFamily="49" charset="0"/>
              </a:rPr>
              <a:t> 20</a:t>
            </a:r>
            <a:r>
              <a:rPr lang="en-US" sz="2100" dirty="0" smtClean="0">
                <a:latin typeface="Courier New" pitchFamily="49" charset="0"/>
                <a:cs typeface="Courier New" pitchFamily="49" charset="0"/>
              </a:rPr>
              <a:t>, 0, 1, </a:t>
            </a:r>
            <a:r>
              <a:rPr lang="en-US" sz="2100" dirty="0" smtClean="0">
                <a:latin typeface="Courier New" pitchFamily="49" charset="0"/>
                <a:cs typeface="Courier New" pitchFamily="49" charset="0"/>
              </a:rPr>
              <a:t>… </a:t>
            </a:r>
            <a:r>
              <a:rPr lang="en-US" sz="2100" dirty="0" smtClean="0">
                <a:latin typeface="Courier New" pitchFamily="49" charset="0"/>
                <a:cs typeface="Courier New" pitchFamily="49" charset="0"/>
              </a:rPr>
              <a:t>},</a:t>
            </a:r>
          </a:p>
          <a:p>
            <a:pPr lvl="1"/>
            <a:r>
              <a:rPr lang="en-US" sz="2100" dirty="0" smtClean="0">
                <a:latin typeface="Courier New" pitchFamily="49" charset="0"/>
                <a:cs typeface="Courier New" pitchFamily="49" charset="0"/>
              </a:rPr>
              <a:t>	{ 100, </a:t>
            </a:r>
            <a:r>
              <a:rPr lang="en-US" sz="2100" dirty="0" smtClean="0">
                <a:latin typeface="Courier New" pitchFamily="49" charset="0"/>
                <a:cs typeface="Courier New" pitchFamily="49" charset="0"/>
              </a:rPr>
              <a:t> 20</a:t>
            </a:r>
            <a:r>
              <a:rPr lang="en-US" sz="2100" dirty="0" smtClean="0">
                <a:latin typeface="Courier New" pitchFamily="49" charset="0"/>
                <a:cs typeface="Courier New" pitchFamily="49" charset="0"/>
              </a:rPr>
              <a:t>, 0, 1, … },</a:t>
            </a:r>
          </a:p>
          <a:p>
            <a:pPr lvl="1"/>
            <a:r>
              <a:rPr lang="en-US" sz="2100" dirty="0" smtClean="0">
                <a:latin typeface="Courier New" pitchFamily="49" charset="0"/>
                <a:cs typeface="Courier New" pitchFamily="49" charset="0"/>
              </a:rPr>
              <a:t>	{  20, 100, 0, 1, … },</a:t>
            </a:r>
          </a:p>
          <a:p>
            <a:pPr lvl="1"/>
            <a:r>
              <a:rPr lang="en-US" sz="2100" dirty="0" smtClean="0">
                <a:latin typeface="Courier New" pitchFamily="49" charset="0"/>
                <a:cs typeface="Courier New" pitchFamily="49" charset="0"/>
              </a:rPr>
              <a:t>	{ 100, 100, 0, 1, … }, };</a:t>
            </a:r>
          </a:p>
          <a:p>
            <a:r>
              <a:rPr lang="en-US" dirty="0" smtClean="0"/>
              <a:t>Set up the vertex format (must match the data!)</a:t>
            </a:r>
          </a:p>
          <a:p>
            <a:pPr lvl="1"/>
            <a:r>
              <a:rPr lang="en-US" sz="2100" dirty="0" err="1" smtClean="0">
                <a:latin typeface="Courier New" pitchFamily="49" charset="0"/>
                <a:cs typeface="Courier New" pitchFamily="49" charset="0"/>
              </a:rPr>
              <a:t>SetFVF</a:t>
            </a:r>
            <a:r>
              <a:rPr lang="en-US" sz="2100" dirty="0" smtClean="0">
                <a:latin typeface="Courier New" pitchFamily="49" charset="0"/>
                <a:cs typeface="Courier New" pitchFamily="49" charset="0"/>
              </a:rPr>
              <a:t>(D3DFVF_XYZRHW | …);</a:t>
            </a:r>
          </a:p>
          <a:p>
            <a:r>
              <a:rPr lang="en-US" dirty="0" smtClean="0"/>
              <a:t>And render</a:t>
            </a:r>
          </a:p>
          <a:p>
            <a:pPr lvl="1"/>
            <a:r>
              <a:rPr lang="en-US" sz="2100" dirty="0" err="1" smtClean="0">
                <a:latin typeface="Courier New" pitchFamily="49" charset="0"/>
                <a:cs typeface="Courier New" pitchFamily="49" charset="0"/>
              </a:rPr>
              <a:t>DrawPrimitiveUP</a:t>
            </a:r>
            <a:r>
              <a:rPr lang="en-US" sz="2100" dirty="0" smtClean="0">
                <a:latin typeface="Courier New" pitchFamily="49" charset="0"/>
                <a:cs typeface="Courier New" pitchFamily="49" charset="0"/>
              </a:rPr>
              <a:t>(D3DPT_TRIANGLESTRIP, 2, vertices, </a:t>
            </a:r>
            <a:r>
              <a:rPr lang="en-US" sz="2100" dirty="0" err="1" smtClean="0"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sz="2100" dirty="0" smtClean="0">
                <a:latin typeface="Courier New" pitchFamily="49" charset="0"/>
                <a:cs typeface="Courier New" pitchFamily="49" charset="0"/>
              </a:rPr>
              <a:t>(vertices[0]));</a:t>
            </a:r>
            <a:endParaRPr lang="en-US" sz="21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Textures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Select the texture image:</a:t>
            </a:r>
            <a:endParaRPr lang="en-US" dirty="0" smtClean="0"/>
          </a:p>
          <a:p>
            <a:pPr lvl="1"/>
            <a:r>
              <a:rPr lang="en-US" sz="2100" dirty="0" err="1" smtClean="0">
                <a:latin typeface="Courier New" pitchFamily="49" charset="0"/>
                <a:cs typeface="Courier New" pitchFamily="49" charset="0"/>
              </a:rPr>
              <a:t>SetTexture</a:t>
            </a:r>
            <a:r>
              <a:rPr lang="en-US" sz="2100" dirty="0" smtClean="0">
                <a:latin typeface="Courier New" pitchFamily="49" charset="0"/>
                <a:cs typeface="Courier New" pitchFamily="49" charset="0"/>
              </a:rPr>
              <a:t>(0, </a:t>
            </a:r>
            <a:r>
              <a:rPr lang="en-US" sz="2100" dirty="0" err="1" smtClean="0">
                <a:latin typeface="Courier New" pitchFamily="49" charset="0"/>
                <a:cs typeface="Courier New" pitchFamily="49" charset="0"/>
              </a:rPr>
              <a:t>pTexture</a:t>
            </a:r>
            <a:r>
              <a:rPr lang="en-US" sz="21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2800" dirty="0" smtClean="0"/>
              <a:t>Select the </a:t>
            </a:r>
            <a:r>
              <a:rPr lang="en-US" sz="2800" dirty="0" smtClean="0"/>
              <a:t>sampling </a:t>
            </a:r>
            <a:r>
              <a:rPr lang="en-US" sz="2800" dirty="0" smtClean="0"/>
              <a:t>settings:</a:t>
            </a:r>
          </a:p>
          <a:p>
            <a:pPr lvl="1"/>
            <a:r>
              <a:rPr lang="en-US" sz="2100" dirty="0" err="1" smtClean="0">
                <a:latin typeface="Courier New" pitchFamily="49" charset="0"/>
                <a:cs typeface="Courier New" pitchFamily="49" charset="0"/>
              </a:rPr>
              <a:t>SetSamplerState</a:t>
            </a:r>
            <a:r>
              <a:rPr lang="en-US" sz="2100" dirty="0" smtClean="0">
                <a:latin typeface="Courier New" pitchFamily="49" charset="0"/>
                <a:cs typeface="Courier New" pitchFamily="49" charset="0"/>
              </a:rPr>
              <a:t>(0</a:t>
            </a:r>
            <a:r>
              <a:rPr lang="en-US" sz="21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100" dirty="0" smtClean="0">
                <a:latin typeface="Courier New" pitchFamily="49" charset="0"/>
                <a:cs typeface="Courier New" pitchFamily="49" charset="0"/>
              </a:rPr>
              <a:t>D3DSAMP_MINFILTER, D3DTEXF_LINEAR</a:t>
            </a:r>
            <a:r>
              <a:rPr lang="en-US" sz="21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lvl="1"/>
            <a:r>
              <a:rPr lang="en-US" sz="2100" dirty="0" err="1" smtClean="0">
                <a:latin typeface="Courier New" pitchFamily="49" charset="0"/>
                <a:cs typeface="Courier New" pitchFamily="49" charset="0"/>
              </a:rPr>
              <a:t>SetSamplerState</a:t>
            </a:r>
            <a:r>
              <a:rPr lang="en-US" sz="2100" dirty="0" smtClean="0">
                <a:latin typeface="Courier New" pitchFamily="49" charset="0"/>
                <a:cs typeface="Courier New" pitchFamily="49" charset="0"/>
              </a:rPr>
              <a:t>(0, </a:t>
            </a:r>
            <a:r>
              <a:rPr lang="en-US" sz="2100" dirty="0" smtClean="0">
                <a:latin typeface="Courier New" pitchFamily="49" charset="0"/>
                <a:cs typeface="Courier New" pitchFamily="49" charset="0"/>
              </a:rPr>
              <a:t>D3DSAMP_MAGFILTER, D3DTEXF_LINEAR</a:t>
            </a:r>
            <a:r>
              <a:rPr lang="en-US" sz="21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lvl="1"/>
            <a:r>
              <a:rPr lang="en-US" sz="2100" dirty="0" err="1" smtClean="0">
                <a:latin typeface="Courier New" pitchFamily="49" charset="0"/>
                <a:cs typeface="Courier New" pitchFamily="49" charset="0"/>
              </a:rPr>
              <a:t>SetSamplerState</a:t>
            </a:r>
            <a:r>
              <a:rPr lang="en-US" sz="2100" dirty="0" smtClean="0">
                <a:latin typeface="Courier New" pitchFamily="49" charset="0"/>
                <a:cs typeface="Courier New" pitchFamily="49" charset="0"/>
              </a:rPr>
              <a:t>(0, </a:t>
            </a:r>
            <a:r>
              <a:rPr lang="en-US" sz="2100" dirty="0" smtClean="0">
                <a:latin typeface="Courier New" pitchFamily="49" charset="0"/>
                <a:cs typeface="Courier New" pitchFamily="49" charset="0"/>
              </a:rPr>
              <a:t>D3DSAMP_MIPFILTER, D3DTEXF_LINEAR</a:t>
            </a:r>
            <a:r>
              <a:rPr lang="en-US" sz="21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lvl="1"/>
            <a:r>
              <a:rPr lang="en-US" sz="2100" dirty="0" err="1" smtClean="0">
                <a:latin typeface="Courier New" pitchFamily="49" charset="0"/>
                <a:cs typeface="Courier New" pitchFamily="49" charset="0"/>
              </a:rPr>
              <a:t>SetSamplerState</a:t>
            </a:r>
            <a:r>
              <a:rPr lang="en-US" sz="2100" dirty="0" smtClean="0">
                <a:latin typeface="Courier New" pitchFamily="49" charset="0"/>
                <a:cs typeface="Courier New" pitchFamily="49" charset="0"/>
              </a:rPr>
              <a:t>(0</a:t>
            </a:r>
            <a:r>
              <a:rPr lang="en-US" sz="21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100" dirty="0" smtClean="0">
                <a:latin typeface="Courier New" pitchFamily="49" charset="0"/>
                <a:cs typeface="Courier New" pitchFamily="49" charset="0"/>
              </a:rPr>
              <a:t>D3DSAMP_ADDRESSU,  D3DADDRESS_CLAMP</a:t>
            </a:r>
            <a:r>
              <a:rPr lang="en-US" sz="21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lvl="1"/>
            <a:r>
              <a:rPr lang="en-US" sz="2100" dirty="0" err="1" smtClean="0">
                <a:latin typeface="Courier New" pitchFamily="49" charset="0"/>
                <a:cs typeface="Courier New" pitchFamily="49" charset="0"/>
              </a:rPr>
              <a:t>SetSamplerState</a:t>
            </a:r>
            <a:r>
              <a:rPr lang="en-US" sz="2100" dirty="0" smtClean="0">
                <a:latin typeface="Courier New" pitchFamily="49" charset="0"/>
                <a:cs typeface="Courier New" pitchFamily="49" charset="0"/>
              </a:rPr>
              <a:t>(0</a:t>
            </a:r>
            <a:r>
              <a:rPr lang="en-US" sz="21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100" dirty="0" smtClean="0">
                <a:latin typeface="Courier New" pitchFamily="49" charset="0"/>
                <a:cs typeface="Courier New" pitchFamily="49" charset="0"/>
              </a:rPr>
              <a:t>D3DSAMP_ADDRESSV,  D3DADDRESS_CLAMP);</a:t>
            </a:r>
            <a:endParaRPr lang="en-US" sz="21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Texture </a:t>
            </a:r>
            <a:r>
              <a:rPr lang="en-US" dirty="0" smtClean="0"/>
              <a:t>calculations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Perform custom calculations for every pixel. For instance</a:t>
            </a:r>
            <a:r>
              <a:rPr lang="en-US" dirty="0" smtClean="0"/>
              <a:t>:</a:t>
            </a:r>
            <a:endParaRPr lang="en-US" dirty="0" smtClean="0"/>
          </a:p>
          <a:p>
            <a:pPr lvl="1"/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SetTextureStageState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(0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D3DTSS_COLOROP, D3DTOP_MODULATE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lvl="1"/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SetTextureStageState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(0,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D3DTSS_COLORARG1, D3DTA_TEXTURE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lvl="1"/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SetTextureStageState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(0,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D3DTSS_COLORARG2, D3DTA_CURRENT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lvl="1"/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SetTextureStageState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(0,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D3DTSS_ALPHAOP, D3DTOP_SELECTARG1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lvl="1"/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SetTextureStageState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(0,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D3DTSS_ALPHAARG1, D3DTA_CURRENT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lvl="1"/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SetTextureStageState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(0,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D3DTSS_TEXCOORDINDEX, 0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dirty="0" smtClean="0"/>
              <a:t>Disable </a:t>
            </a:r>
            <a:r>
              <a:rPr lang="en-US" dirty="0" smtClean="0"/>
              <a:t>the first one that’s not needed</a:t>
            </a:r>
          </a:p>
          <a:p>
            <a:pPr lvl="1"/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SetTextureStageState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(1, D3DTSS_COLOROP, D3DTOP_DISABLE);</a:t>
            </a:r>
          </a:p>
          <a:p>
            <a:pPr lvl="1"/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SetTextureStageState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(1, D3DTSS_ALPHAOP, D3DTOP_DISABLE);</a:t>
            </a:r>
          </a:p>
          <a:p>
            <a:pPr lvl="1"/>
            <a:endParaRPr lang="en-US" sz="35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3312</TotalTime>
  <Words>306</Words>
  <Application>Microsoft Office PowerPoint</Application>
  <PresentationFormat>On-screen Show (16:9)</PresentationFormat>
  <Paragraphs>74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Median</vt:lpstr>
      <vt:lpstr>UW Extension  Certificate Program in Game Development   2nd quarter: Advanced Graphics</vt:lpstr>
      <vt:lpstr>Goals</vt:lpstr>
      <vt:lpstr>D3D Calls</vt:lpstr>
      <vt:lpstr>Typical global configuration</vt:lpstr>
      <vt:lpstr>Typical global configuration (cont.)</vt:lpstr>
      <vt:lpstr>Basic primitive: the rectangle</vt:lpstr>
      <vt:lpstr>Textures</vt:lpstr>
      <vt:lpstr>Texture calculations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JCAB</dc:creator>
  <cp:lastModifiedBy>JCAB</cp:lastModifiedBy>
  <cp:revision>300</cp:revision>
  <dcterms:created xsi:type="dcterms:W3CDTF">2007-12-02T23:11:43Z</dcterms:created>
  <dcterms:modified xsi:type="dcterms:W3CDTF">2011-01-08T18:47:17Z</dcterms:modified>
</cp:coreProperties>
</file>