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sldIdLst>
    <p:sldId id="256" r:id="rId2"/>
    <p:sldId id="277" r:id="rId3"/>
    <p:sldId id="272" r:id="rId4"/>
    <p:sldId id="274" r:id="rId5"/>
    <p:sldId id="270" r:id="rId6"/>
    <p:sldId id="271" r:id="rId7"/>
    <p:sldId id="273" r:id="rId8"/>
    <p:sldId id="275" r:id="rId9"/>
    <p:sldId id="276" r:id="rId10"/>
    <p:sldId id="282" r:id="rId11"/>
    <p:sldId id="284" r:id="rId12"/>
    <p:sldId id="283" r:id="rId13"/>
    <p:sldId id="285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53" autoAdjust="0"/>
    <p:restoredTop sz="79961" autoAdjust="0"/>
  </p:normalViewPr>
  <p:slideViewPr>
    <p:cSldViewPr>
      <p:cViewPr varScale="1">
        <p:scale>
          <a:sx n="129" d="100"/>
          <a:sy n="129" d="100"/>
        </p:scale>
        <p:origin x="-156" y="-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89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592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18F9A2-066A-4C10-B5D6-E094A8022733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4AF6C-4C2B-43A7-9EB2-1A7BFFD8B4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357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Correct answer is 10, not 50.5!</a:t>
            </a:r>
          </a:p>
          <a:p>
            <a:r>
              <a:rPr lang="en-US" dirty="0" smtClean="0"/>
              <a:t>This means that the standard arithmetic lerp formula doesn’t work in this case</a:t>
            </a:r>
          </a:p>
          <a:p>
            <a:r>
              <a:rPr lang="en-US" dirty="0" smtClean="0"/>
              <a:t>We need to use geometric lerp</a:t>
            </a:r>
            <a:r>
              <a:rPr lang="en-US" baseline="0" dirty="0" smtClean="0"/>
              <a:t> (costly!)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Represent rotations only! You can embed a uniform scale, but not recommended because it complicates interpolation.</a:t>
            </a:r>
          </a:p>
          <a:p>
            <a:r>
              <a:rPr lang="en-US" dirty="0" smtClean="0"/>
              <a:t>They are exactly like complex</a:t>
            </a:r>
            <a:r>
              <a:rPr lang="en-US" baseline="0" dirty="0" smtClean="0"/>
              <a:t> numbers, only “worse”.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 be difficult to get 100% right</a:t>
            </a:r>
          </a:p>
          <a:p>
            <a:r>
              <a:rPr lang="en-US" dirty="0" smtClean="0"/>
              <a:t>Use a known-good implementation</a:t>
            </a:r>
          </a:p>
          <a:p>
            <a:r>
              <a:rPr lang="en-US" dirty="0" smtClean="0"/>
              <a:t>The formula works for </a:t>
            </a:r>
            <a:r>
              <a:rPr lang="en-US" dirty="0" err="1" smtClean="0"/>
              <a:t>slerping</a:t>
            </a:r>
            <a:r>
              <a:rPr lang="en-US" dirty="0" smtClean="0"/>
              <a:t> any N-dimensional vector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Quaternion logarithms have</a:t>
            </a:r>
            <a:r>
              <a:rPr lang="en-US" baseline="0" dirty="0" smtClean="0"/>
              <a:t> advantages and disadvantages relative to standard quaternions</a:t>
            </a:r>
            <a:endParaRPr lang="en-US" dirty="0" smtClean="0"/>
          </a:p>
          <a:p>
            <a:r>
              <a:rPr lang="en-US" dirty="0" smtClean="0"/>
              <a:t>Choose your own poison!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Have been widely</a:t>
            </a:r>
            <a:r>
              <a:rPr lang="en-US" baseline="0" dirty="0" smtClean="0"/>
              <a:t> </a:t>
            </a:r>
            <a:r>
              <a:rPr lang="en-US" dirty="0" smtClean="0"/>
              <a:t>developed and </a:t>
            </a:r>
            <a:r>
              <a:rPr lang="en-US" baseline="0" dirty="0" smtClean="0"/>
              <a:t>used to model the distribution of electrons around the atomic nucleus</a:t>
            </a:r>
          </a:p>
          <a:p>
            <a:r>
              <a:rPr lang="en-US" baseline="0" dirty="0" smtClean="0"/>
              <a:t>The math can be a bit convoluted, but the meaning and uses are relatively simple to understand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Runge-Kutta</a:t>
            </a:r>
            <a:r>
              <a:rPr lang="en-US" dirty="0" smtClean="0"/>
              <a:t> is much more precise.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5665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566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F16987C-6057-4106-AD1D-CB00420E83A9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457201"/>
            <a:ext cx="2057400" cy="4137422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5562600" cy="413742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686302"/>
            <a:ext cx="2209800" cy="273844"/>
          </a:xfrm>
        </p:spPr>
        <p:txBody>
          <a:bodyPr/>
          <a:lstStyle/>
          <a:p>
            <a:fld id="{6F16987C-6057-4106-AD1D-CB00420E83A9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2" y="4686156"/>
            <a:ext cx="5573483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51435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457200"/>
            <a:ext cx="228600" cy="46863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40005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056313" y="77787"/>
            <a:ext cx="400050" cy="244476"/>
          </a:xfrm>
        </p:spPr>
        <p:txBody>
          <a:bodyPr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057400"/>
            <a:ext cx="7123113" cy="1254919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16987C-6057-4106-AD1D-CB00420E83A9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4787"/>
            <a:ext cx="8153400" cy="65246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16987C-6057-4106-AD1D-CB00420E83A9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314450"/>
            <a:ext cx="3886200" cy="48006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314450"/>
            <a:ext cx="3886200" cy="48006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4787"/>
            <a:ext cx="8077200" cy="652463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314450"/>
            <a:ext cx="1600200" cy="325755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314450"/>
            <a:ext cx="6400800" cy="33147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98664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486150"/>
            <a:ext cx="7315200" cy="51435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/>
          <a:p>
            <a:fld id="{6F16987C-6057-4106-AD1D-CB00420E83A9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800"/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3426714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71450"/>
            <a:ext cx="8153400" cy="7429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200150"/>
            <a:ext cx="8153400" cy="33947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F16987C-6057-4106-AD1D-CB00420E83A9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92583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96012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96012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95416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Euler_method.pn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hyperlink" Target="http://en.wikipedia.org/wiki/File:Midpoint_method_illustration.png" TargetMode="Externa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742950"/>
            <a:ext cx="6477000" cy="365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UW Extension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Certificate Program in</a:t>
            </a:r>
            <a:br>
              <a:rPr lang="en-US" dirty="0" smtClean="0"/>
            </a:br>
            <a:r>
              <a:rPr lang="en-US" dirty="0" smtClean="0"/>
              <a:t>Game Development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quarter:</a:t>
            </a:r>
            <a:br>
              <a:rPr lang="en-US" dirty="0" smtClean="0"/>
            </a:br>
            <a:r>
              <a:rPr lang="en-US" dirty="0" smtClean="0"/>
              <a:t>Advanced Graphics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Advanced Math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physics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5864352" cy="337185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 Newtonian world is continuous</a:t>
            </a:r>
          </a:p>
          <a:p>
            <a:pPr lvl="1"/>
            <a:r>
              <a:rPr lang="en-US" dirty="0" smtClean="0"/>
              <a:t>Ballistics: P = P</a:t>
            </a:r>
            <a:r>
              <a:rPr lang="en-US" baseline="-25000" dirty="0" smtClean="0"/>
              <a:t>0</a:t>
            </a:r>
            <a:r>
              <a:rPr lang="en-US" dirty="0" smtClean="0"/>
              <a:t> + V</a:t>
            </a:r>
            <a:r>
              <a:rPr lang="en-US" baseline="-25000" dirty="0"/>
              <a:t>0</a:t>
            </a:r>
            <a:r>
              <a:rPr lang="en-US" dirty="0" smtClean="0"/>
              <a:t> * t + A/2 * t</a:t>
            </a:r>
            <a:r>
              <a:rPr lang="en-US" baseline="30000" dirty="0" smtClean="0"/>
              <a:t>2</a:t>
            </a:r>
          </a:p>
          <a:p>
            <a:r>
              <a:rPr lang="en-US" dirty="0" smtClean="0"/>
              <a:t>We use discrete approximations</a:t>
            </a:r>
          </a:p>
          <a:p>
            <a:pPr lvl="1"/>
            <a:r>
              <a:rPr lang="en-US" dirty="0" smtClean="0"/>
              <a:t>Ballistics: P += V * </a:t>
            </a:r>
            <a:r>
              <a:rPr lang="el-GR" dirty="0" smtClean="0"/>
              <a:t>Δ</a:t>
            </a:r>
            <a:r>
              <a:rPr lang="en-US" dirty="0" smtClean="0"/>
              <a:t>t,  V += A </a:t>
            </a:r>
            <a:r>
              <a:rPr lang="en-US" dirty="0"/>
              <a:t>* </a:t>
            </a:r>
            <a:r>
              <a:rPr lang="el-GR" dirty="0"/>
              <a:t>Δ</a:t>
            </a:r>
            <a:r>
              <a:rPr lang="en-US" dirty="0" smtClean="0"/>
              <a:t>t</a:t>
            </a:r>
          </a:p>
          <a:p>
            <a:r>
              <a:rPr lang="en-US" dirty="0" smtClean="0"/>
              <a:t>We call this “Euler integration”</a:t>
            </a:r>
          </a:p>
          <a:p>
            <a:pPr lvl="1"/>
            <a:r>
              <a:rPr lang="en-US" dirty="0" smtClean="0"/>
              <a:t>of the differential equations:</a:t>
            </a:r>
          </a:p>
          <a:p>
            <a:pPr lvl="1"/>
            <a:r>
              <a:rPr lang="en-US" dirty="0"/>
              <a:t>V = </a:t>
            </a:r>
            <a:r>
              <a:rPr lang="en-US" dirty="0" smtClean="0"/>
              <a:t>P′,  </a:t>
            </a:r>
            <a:r>
              <a:rPr lang="en-US" dirty="0"/>
              <a:t>A = </a:t>
            </a:r>
            <a:r>
              <a:rPr lang="en-US" dirty="0" smtClean="0"/>
              <a:t>P″</a:t>
            </a:r>
          </a:p>
          <a:p>
            <a:r>
              <a:rPr lang="en-US" dirty="0" smtClean="0"/>
              <a:t>The acceleration changes between frames</a:t>
            </a:r>
          </a:p>
          <a:p>
            <a:pPr lvl="1"/>
            <a:r>
              <a:rPr lang="en-US" dirty="0" smtClean="0"/>
              <a:t>A(P, V, t), works well with Euler integration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629400" y="1276350"/>
            <a:ext cx="2057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 = position</a:t>
            </a:r>
          </a:p>
          <a:p>
            <a:r>
              <a:rPr lang="en-US" dirty="0" smtClean="0"/>
              <a:t>P</a:t>
            </a:r>
            <a:r>
              <a:rPr lang="en-US" baseline="-25000" dirty="0" smtClean="0"/>
              <a:t>0</a:t>
            </a:r>
            <a:r>
              <a:rPr lang="en-US" dirty="0" smtClean="0"/>
              <a:t> = initial position</a:t>
            </a:r>
          </a:p>
          <a:p>
            <a:r>
              <a:rPr lang="en-US" dirty="0" smtClean="0"/>
              <a:t>V = velocity</a:t>
            </a:r>
          </a:p>
          <a:p>
            <a:r>
              <a:rPr lang="en-US" dirty="0" smtClean="0"/>
              <a:t>V</a:t>
            </a:r>
            <a:r>
              <a:rPr lang="en-US" baseline="-25000" dirty="0"/>
              <a:t>0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initial velocity</a:t>
            </a:r>
          </a:p>
          <a:p>
            <a:r>
              <a:rPr lang="en-US" dirty="0" smtClean="0"/>
              <a:t>A = acceleration</a:t>
            </a:r>
            <a:endParaRPr lang="en-US" dirty="0"/>
          </a:p>
          <a:p>
            <a:r>
              <a:rPr lang="en-US" dirty="0" smtClean="0"/>
              <a:t>t = elapsed time</a:t>
            </a:r>
          </a:p>
          <a:p>
            <a:r>
              <a:rPr lang="el-GR" dirty="0" smtClean="0"/>
              <a:t>Δ</a:t>
            </a:r>
            <a:r>
              <a:rPr lang="en-US" dirty="0" smtClean="0"/>
              <a:t>t = time step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242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Force fields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Acceleration </a:t>
            </a:r>
            <a:r>
              <a:rPr lang="en-US" dirty="0"/>
              <a:t>basically </a:t>
            </a:r>
            <a:r>
              <a:rPr lang="en-US" dirty="0" smtClean="0"/>
              <a:t>same as force</a:t>
            </a:r>
          </a:p>
          <a:p>
            <a:pPr lvl="1"/>
            <a:r>
              <a:rPr lang="en-US" dirty="0" smtClean="0"/>
              <a:t>F(P, V, t) = m * A(P, V, t), but the mass is typically constant</a:t>
            </a:r>
          </a:p>
          <a:p>
            <a:r>
              <a:rPr lang="en-US" dirty="0" smtClean="0"/>
              <a:t>Constant force (gravity): A = 9.8 m/s</a:t>
            </a:r>
            <a:r>
              <a:rPr lang="en-US" baseline="30000" dirty="0" smtClean="0"/>
              <a:t>2</a:t>
            </a:r>
            <a:r>
              <a:rPr lang="en-US" dirty="0"/>
              <a:t>, F = m * </a:t>
            </a:r>
            <a:r>
              <a:rPr lang="en-US" dirty="0" smtClean="0"/>
              <a:t>A</a:t>
            </a:r>
            <a:endParaRPr lang="en-US" baseline="30000" dirty="0" smtClean="0"/>
          </a:p>
          <a:p>
            <a:r>
              <a:rPr lang="en-US" dirty="0" smtClean="0"/>
              <a:t>Position-dependent force (spring): F = K * (C </a:t>
            </a:r>
            <a:r>
              <a:rPr lang="en-US" dirty="0"/>
              <a:t>-</a:t>
            </a:r>
            <a:r>
              <a:rPr lang="en-US" dirty="0" smtClean="0"/>
              <a:t> P)</a:t>
            </a:r>
          </a:p>
          <a:p>
            <a:pPr lvl="1"/>
            <a:r>
              <a:rPr lang="en-US" dirty="0" smtClean="0"/>
              <a:t>C = </a:t>
            </a:r>
            <a:r>
              <a:rPr lang="en-US" dirty="0" smtClean="0"/>
              <a:t>spring’s resting position</a:t>
            </a:r>
            <a:endParaRPr lang="en-US" dirty="0" smtClean="0"/>
          </a:p>
          <a:p>
            <a:r>
              <a:rPr lang="en-US" dirty="0" smtClean="0"/>
              <a:t>Velocity-dependent force (drag): F = -K * V</a:t>
            </a:r>
            <a:r>
              <a:rPr lang="en-US" baseline="30000" dirty="0" smtClean="0"/>
              <a:t>2</a:t>
            </a:r>
          </a:p>
          <a:p>
            <a:r>
              <a:rPr lang="en-US" dirty="0" smtClean="0"/>
              <a:t>Time-dependent force (wind): F = F(t)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4561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Midpoint </a:t>
            </a:r>
            <a:r>
              <a:rPr lang="en-US" dirty="0" smtClean="0"/>
              <a:t>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6016752" cy="1828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Euler </a:t>
            </a:r>
            <a:r>
              <a:rPr lang="en-US" dirty="0" smtClean="0"/>
              <a:t>integration isn’t very precise</a:t>
            </a:r>
          </a:p>
          <a:p>
            <a:pPr lvl="1"/>
            <a:r>
              <a:rPr lang="en-US" dirty="0" smtClean="0"/>
              <a:t>It can diverge and misbehave</a:t>
            </a:r>
          </a:p>
          <a:p>
            <a:r>
              <a:rPr lang="en-US" dirty="0" smtClean="0"/>
              <a:t>Midpoint is simple and can behave better:</a:t>
            </a:r>
          </a:p>
          <a:p>
            <a:pPr lvl="1"/>
            <a:r>
              <a:rPr lang="en-US" dirty="0" smtClean="0"/>
              <a:t>P </a:t>
            </a:r>
            <a:r>
              <a:rPr lang="en-US" dirty="0" smtClean="0"/>
              <a:t>+= </a:t>
            </a:r>
            <a:r>
              <a:rPr lang="en-US" dirty="0" smtClean="0"/>
              <a:t>V </a:t>
            </a:r>
            <a:r>
              <a:rPr lang="en-US" dirty="0" smtClean="0"/>
              <a:t>* </a:t>
            </a:r>
            <a:r>
              <a:rPr lang="el-GR" dirty="0"/>
              <a:t>Δ</a:t>
            </a:r>
            <a:r>
              <a:rPr lang="en-US" dirty="0" smtClean="0"/>
              <a:t>t + A * </a:t>
            </a:r>
            <a:r>
              <a:rPr lang="el-GR" dirty="0"/>
              <a:t>Δ</a:t>
            </a:r>
            <a:r>
              <a:rPr lang="en-US" dirty="0" smtClean="0"/>
              <a:t>t/2,  </a:t>
            </a:r>
            <a:r>
              <a:rPr lang="en-US" dirty="0" smtClean="0"/>
              <a:t>V += </a:t>
            </a:r>
            <a:r>
              <a:rPr lang="en-US" dirty="0" smtClean="0"/>
              <a:t>A </a:t>
            </a:r>
            <a:r>
              <a:rPr lang="en-US" dirty="0" smtClean="0"/>
              <a:t>* </a:t>
            </a:r>
            <a:r>
              <a:rPr lang="el-GR" dirty="0"/>
              <a:t>Δ</a:t>
            </a:r>
            <a:r>
              <a:rPr lang="en-US" dirty="0" smtClean="0"/>
              <a:t>t</a:t>
            </a:r>
          </a:p>
          <a:p>
            <a:pPr lvl="1"/>
            <a:r>
              <a:rPr lang="en-US" dirty="0" smtClean="0"/>
              <a:t>Perfect results for ballistic trajectories</a:t>
            </a:r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629400" y="1276350"/>
            <a:ext cx="2057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 = position</a:t>
            </a:r>
          </a:p>
          <a:p>
            <a:r>
              <a:rPr lang="en-US" dirty="0" smtClean="0"/>
              <a:t>P</a:t>
            </a:r>
            <a:r>
              <a:rPr lang="en-US" baseline="-25000" dirty="0" smtClean="0"/>
              <a:t>0</a:t>
            </a:r>
            <a:r>
              <a:rPr lang="en-US" dirty="0" smtClean="0"/>
              <a:t> = initial position</a:t>
            </a:r>
          </a:p>
          <a:p>
            <a:r>
              <a:rPr lang="en-US" dirty="0" smtClean="0"/>
              <a:t>V = velocity</a:t>
            </a:r>
          </a:p>
          <a:p>
            <a:r>
              <a:rPr lang="en-US" dirty="0" smtClean="0"/>
              <a:t>V</a:t>
            </a:r>
            <a:r>
              <a:rPr lang="en-US" baseline="-25000" dirty="0"/>
              <a:t>0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initial velocity</a:t>
            </a:r>
          </a:p>
          <a:p>
            <a:r>
              <a:rPr lang="en-US" dirty="0" smtClean="0"/>
              <a:t>A = acceleration</a:t>
            </a:r>
            <a:endParaRPr lang="en-US" dirty="0"/>
          </a:p>
          <a:p>
            <a:r>
              <a:rPr lang="en-US" dirty="0" smtClean="0"/>
              <a:t>t = elapsed time</a:t>
            </a:r>
          </a:p>
          <a:p>
            <a:r>
              <a:rPr lang="el-GR" dirty="0" smtClean="0"/>
              <a:t>Δ</a:t>
            </a:r>
            <a:r>
              <a:rPr lang="en-US" dirty="0" smtClean="0"/>
              <a:t>t = time step</a:t>
            </a:r>
            <a:endParaRPr lang="en-US" dirty="0"/>
          </a:p>
        </p:txBody>
      </p:sp>
      <p:pic>
        <p:nvPicPr>
          <p:cNvPr id="5" name="Picture 2" descr="http://upload.wikimedia.org/wikipedia/commons/thumb/a/ae/Euler_method.png/220px-Euler_method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68400" y="3082924"/>
            <a:ext cx="1879600" cy="1470026"/>
          </a:xfrm>
          <a:prstGeom prst="rect">
            <a:avLst/>
          </a:prstGeom>
          <a:noFill/>
        </p:spPr>
      </p:pic>
      <p:pic>
        <p:nvPicPr>
          <p:cNvPr id="6" name="Picture 4" descr="http://upload.wikimedia.org/wikipedia/commons/thumb/3/39/Midpoint_method_illustration.png/220px-Midpoint_method_illustration.pn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33800" y="3028950"/>
            <a:ext cx="1879600" cy="1682751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343400" y="3878818"/>
            <a:ext cx="990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midpoint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05000" y="3878818"/>
            <a:ext cx="63030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Euler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758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Runge</a:t>
            </a:r>
            <a:r>
              <a:rPr lang="en-US" dirty="0" err="1"/>
              <a:t>-</a:t>
            </a:r>
            <a:r>
              <a:rPr lang="en-US" dirty="0" err="1" smtClean="0"/>
              <a:t>Kutta</a:t>
            </a:r>
            <a:r>
              <a:rPr lang="en-US" dirty="0" smtClean="0"/>
              <a:t>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226552" cy="337185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It’s more complex but better behaved</a:t>
            </a:r>
            <a:endParaRPr lang="en-US" dirty="0" smtClean="0"/>
          </a:p>
          <a:p>
            <a:r>
              <a:rPr lang="en-US" dirty="0" smtClean="0"/>
              <a:t>P </a:t>
            </a:r>
            <a:r>
              <a:rPr lang="en-US" dirty="0" smtClean="0"/>
              <a:t>+= </a:t>
            </a:r>
            <a:r>
              <a:rPr lang="en-US" dirty="0" err="1" smtClean="0"/>
              <a:t>V</a:t>
            </a:r>
            <a:r>
              <a:rPr lang="en-US" baseline="-25000" dirty="0" err="1"/>
              <a:t>k</a:t>
            </a:r>
            <a:r>
              <a:rPr lang="en-US" dirty="0" smtClean="0"/>
              <a:t> * </a:t>
            </a:r>
            <a:r>
              <a:rPr lang="el-GR" dirty="0"/>
              <a:t>Δ</a:t>
            </a:r>
            <a:r>
              <a:rPr lang="en-US" dirty="0" smtClean="0"/>
              <a:t>t,  V +=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k</a:t>
            </a:r>
            <a:r>
              <a:rPr lang="en-US" dirty="0" smtClean="0"/>
              <a:t> * </a:t>
            </a:r>
            <a:r>
              <a:rPr lang="el-GR" dirty="0"/>
              <a:t>Δ</a:t>
            </a:r>
            <a:r>
              <a:rPr lang="en-US" dirty="0"/>
              <a:t>t</a:t>
            </a:r>
            <a:endParaRPr lang="en-US" dirty="0" smtClean="0"/>
          </a:p>
          <a:p>
            <a:pPr lvl="1"/>
            <a:r>
              <a:rPr lang="en-US" dirty="0" err="1" smtClean="0"/>
              <a:t>V</a:t>
            </a:r>
            <a:r>
              <a:rPr lang="en-US" baseline="-25000" dirty="0" err="1"/>
              <a:t>k</a:t>
            </a:r>
            <a:r>
              <a:rPr lang="en-US" dirty="0" smtClean="0"/>
              <a:t> = (</a:t>
            </a:r>
            <a:r>
              <a:rPr lang="en-US" dirty="0" err="1" smtClean="0"/>
              <a:t>V</a:t>
            </a:r>
            <a:r>
              <a:rPr lang="en-US" baseline="-25000" dirty="0" err="1"/>
              <a:t>a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en-US" dirty="0" smtClean="0"/>
              <a:t>2 *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b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en-US" dirty="0" smtClean="0"/>
              <a:t>2 *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c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d</a:t>
            </a:r>
            <a:r>
              <a:rPr lang="en-US" dirty="0" smtClean="0"/>
              <a:t>) / 6</a:t>
            </a:r>
          </a:p>
          <a:p>
            <a:pPr lvl="1"/>
            <a:r>
              <a:rPr lang="en-US" dirty="0" err="1" smtClean="0"/>
              <a:t>A</a:t>
            </a:r>
            <a:r>
              <a:rPr lang="en-US" baseline="-25000" dirty="0" err="1"/>
              <a:t>k</a:t>
            </a:r>
            <a:r>
              <a:rPr lang="en-US" dirty="0" smtClean="0"/>
              <a:t> = (</a:t>
            </a:r>
            <a:r>
              <a:rPr lang="en-US" dirty="0" err="1" smtClean="0"/>
              <a:t>A</a:t>
            </a:r>
            <a:r>
              <a:rPr lang="en-US" baseline="-25000" dirty="0" err="1" smtClean="0"/>
              <a:t>a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en-US" dirty="0" smtClean="0"/>
              <a:t>2 *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b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en-US" dirty="0" smtClean="0"/>
              <a:t>2 * A</a:t>
            </a:r>
            <a:r>
              <a:rPr lang="en-US" baseline="-25000" dirty="0" smtClean="0"/>
              <a:t>c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en-US" dirty="0" smtClean="0"/>
              <a:t>A</a:t>
            </a:r>
            <a:r>
              <a:rPr lang="en-US" baseline="-25000" dirty="0" smtClean="0"/>
              <a:t>d</a:t>
            </a:r>
            <a:r>
              <a:rPr lang="en-US" dirty="0" smtClean="0"/>
              <a:t>) / 6</a:t>
            </a:r>
          </a:p>
          <a:p>
            <a:r>
              <a:rPr lang="en-US" dirty="0" smtClean="0"/>
              <a:t>Where:</a:t>
            </a:r>
            <a:endParaRPr lang="en-US" dirty="0"/>
          </a:p>
          <a:p>
            <a:pPr lvl="1"/>
            <a:r>
              <a:rPr lang="en-US" dirty="0" smtClean="0"/>
              <a:t>P</a:t>
            </a:r>
            <a:r>
              <a:rPr lang="en-US" baseline="-25000" dirty="0" smtClean="0"/>
              <a:t>a</a:t>
            </a:r>
            <a:r>
              <a:rPr lang="en-US" dirty="0" smtClean="0"/>
              <a:t> = P, 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a</a:t>
            </a:r>
            <a:r>
              <a:rPr lang="en-US" dirty="0" smtClean="0"/>
              <a:t> = V, 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a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A(P</a:t>
            </a:r>
            <a:r>
              <a:rPr lang="en-US" baseline="-25000" dirty="0"/>
              <a:t>a</a:t>
            </a:r>
            <a:r>
              <a:rPr lang="en-US" dirty="0" smtClean="0"/>
              <a:t>, </a:t>
            </a:r>
            <a:r>
              <a:rPr lang="en-US" dirty="0" err="1" smtClean="0"/>
              <a:t>V</a:t>
            </a:r>
            <a:r>
              <a:rPr lang="en-US" baseline="-25000" dirty="0" err="1"/>
              <a:t>a</a:t>
            </a:r>
            <a:r>
              <a:rPr lang="en-US" dirty="0" smtClean="0"/>
              <a:t>, t)</a:t>
            </a:r>
            <a:endParaRPr lang="en-US" dirty="0"/>
          </a:p>
          <a:p>
            <a:pPr lvl="1"/>
            <a:r>
              <a:rPr lang="en-US" dirty="0" err="1" smtClean="0"/>
              <a:t>P</a:t>
            </a:r>
            <a:r>
              <a:rPr lang="en-US" baseline="-25000" dirty="0" err="1"/>
              <a:t>b</a:t>
            </a:r>
            <a:r>
              <a:rPr lang="en-US" dirty="0" smtClean="0"/>
              <a:t> = P +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a</a:t>
            </a:r>
            <a:r>
              <a:rPr lang="en-US" dirty="0" smtClean="0"/>
              <a:t> * </a:t>
            </a:r>
            <a:r>
              <a:rPr lang="el-GR" dirty="0"/>
              <a:t>Δ</a:t>
            </a:r>
            <a:r>
              <a:rPr lang="en-US" dirty="0" smtClean="0"/>
              <a:t>t/2, 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b</a:t>
            </a:r>
            <a:r>
              <a:rPr lang="en-US" dirty="0" smtClean="0"/>
              <a:t> = V + </a:t>
            </a:r>
            <a:r>
              <a:rPr lang="en-US" dirty="0" err="1" smtClean="0"/>
              <a:t>A</a:t>
            </a:r>
            <a:r>
              <a:rPr lang="en-US" baseline="-25000" dirty="0" err="1"/>
              <a:t>a</a:t>
            </a:r>
            <a:r>
              <a:rPr lang="en-US" dirty="0" smtClean="0"/>
              <a:t> * </a:t>
            </a:r>
            <a:r>
              <a:rPr lang="el-GR" dirty="0"/>
              <a:t>Δ</a:t>
            </a:r>
            <a:r>
              <a:rPr lang="en-US" dirty="0" smtClean="0"/>
              <a:t>t/2, </a:t>
            </a:r>
            <a:r>
              <a:rPr lang="en-US" dirty="0" err="1" smtClean="0"/>
              <a:t>A</a:t>
            </a:r>
            <a:r>
              <a:rPr lang="en-US" baseline="-25000" dirty="0" err="1"/>
              <a:t>b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A(</a:t>
            </a:r>
            <a:r>
              <a:rPr lang="en-US" dirty="0" err="1" smtClean="0"/>
              <a:t>P</a:t>
            </a:r>
            <a:r>
              <a:rPr lang="en-US" baseline="-25000" dirty="0" err="1" smtClean="0"/>
              <a:t>b</a:t>
            </a:r>
            <a:r>
              <a:rPr lang="en-US" dirty="0" smtClean="0"/>
              <a:t>,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b</a:t>
            </a:r>
            <a:r>
              <a:rPr lang="en-US" dirty="0" smtClean="0"/>
              <a:t>, t + </a:t>
            </a:r>
            <a:r>
              <a:rPr lang="el-GR" dirty="0"/>
              <a:t>Δ</a:t>
            </a:r>
            <a:r>
              <a:rPr lang="en-US" dirty="0" smtClean="0"/>
              <a:t>t/2)</a:t>
            </a:r>
          </a:p>
          <a:p>
            <a:pPr lvl="1"/>
            <a:r>
              <a:rPr lang="en-US" dirty="0" smtClean="0"/>
              <a:t>P</a:t>
            </a:r>
            <a:r>
              <a:rPr lang="en-US" baseline="-25000" dirty="0" smtClean="0"/>
              <a:t>c</a:t>
            </a:r>
            <a:r>
              <a:rPr lang="en-US" dirty="0" smtClean="0"/>
              <a:t> </a:t>
            </a:r>
            <a:r>
              <a:rPr lang="en-US" dirty="0"/>
              <a:t>= P +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b</a:t>
            </a:r>
            <a:r>
              <a:rPr lang="en-US" dirty="0" smtClean="0"/>
              <a:t> </a:t>
            </a:r>
            <a:r>
              <a:rPr lang="en-US" dirty="0"/>
              <a:t>* </a:t>
            </a:r>
            <a:r>
              <a:rPr lang="el-GR" dirty="0"/>
              <a:t>Δ</a:t>
            </a:r>
            <a:r>
              <a:rPr lang="en-US" dirty="0" smtClean="0"/>
              <a:t>t/2, 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c</a:t>
            </a:r>
            <a:r>
              <a:rPr lang="en-US" dirty="0" smtClean="0"/>
              <a:t> </a:t>
            </a:r>
            <a:r>
              <a:rPr lang="en-US" dirty="0"/>
              <a:t>= V +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b</a:t>
            </a:r>
            <a:r>
              <a:rPr lang="en-US" dirty="0" smtClean="0"/>
              <a:t> </a:t>
            </a:r>
            <a:r>
              <a:rPr lang="en-US" dirty="0"/>
              <a:t>* </a:t>
            </a:r>
            <a:r>
              <a:rPr lang="el-GR" dirty="0"/>
              <a:t>Δ</a:t>
            </a:r>
            <a:r>
              <a:rPr lang="en-US" dirty="0"/>
              <a:t>t/2, </a:t>
            </a:r>
            <a:r>
              <a:rPr lang="en-US" dirty="0" smtClean="0"/>
              <a:t>A</a:t>
            </a:r>
            <a:r>
              <a:rPr lang="en-US" baseline="-25000" dirty="0" smtClean="0"/>
              <a:t>c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A(P</a:t>
            </a:r>
            <a:r>
              <a:rPr lang="en-US" baseline="-25000" dirty="0" smtClean="0"/>
              <a:t>c</a:t>
            </a:r>
            <a:r>
              <a:rPr lang="en-US" dirty="0" smtClean="0"/>
              <a:t>,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c</a:t>
            </a:r>
            <a:r>
              <a:rPr lang="en-US" dirty="0" smtClean="0"/>
              <a:t>, </a:t>
            </a:r>
            <a:r>
              <a:rPr lang="en-US" dirty="0"/>
              <a:t>t + </a:t>
            </a:r>
            <a:r>
              <a:rPr lang="el-GR" dirty="0"/>
              <a:t>Δ</a:t>
            </a:r>
            <a:r>
              <a:rPr lang="en-US" dirty="0"/>
              <a:t>t/2)</a:t>
            </a:r>
          </a:p>
          <a:p>
            <a:pPr lvl="1"/>
            <a:r>
              <a:rPr lang="en-US" dirty="0" err="1" smtClean="0"/>
              <a:t>P</a:t>
            </a:r>
            <a:r>
              <a:rPr lang="en-US" baseline="-25000" dirty="0" err="1" smtClean="0"/>
              <a:t>d</a:t>
            </a:r>
            <a:r>
              <a:rPr lang="en-US" dirty="0" smtClean="0"/>
              <a:t> </a:t>
            </a:r>
            <a:r>
              <a:rPr lang="en-US" dirty="0"/>
              <a:t>= P +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c</a:t>
            </a:r>
            <a:r>
              <a:rPr lang="en-US" dirty="0" smtClean="0"/>
              <a:t> </a:t>
            </a:r>
            <a:r>
              <a:rPr lang="en-US" dirty="0"/>
              <a:t>* </a:t>
            </a:r>
            <a:r>
              <a:rPr lang="el-GR" dirty="0"/>
              <a:t>Δ</a:t>
            </a:r>
            <a:r>
              <a:rPr lang="en-US" dirty="0" smtClean="0"/>
              <a:t>t, 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d</a:t>
            </a:r>
            <a:r>
              <a:rPr lang="en-US" dirty="0" smtClean="0"/>
              <a:t> </a:t>
            </a:r>
            <a:r>
              <a:rPr lang="en-US" dirty="0"/>
              <a:t>= V + </a:t>
            </a:r>
            <a:r>
              <a:rPr lang="en-US" dirty="0" smtClean="0"/>
              <a:t>A</a:t>
            </a:r>
            <a:r>
              <a:rPr lang="en-US" baseline="-25000" dirty="0" smtClean="0"/>
              <a:t>c</a:t>
            </a:r>
            <a:r>
              <a:rPr lang="en-US" dirty="0" smtClean="0"/>
              <a:t> </a:t>
            </a:r>
            <a:r>
              <a:rPr lang="en-US" dirty="0"/>
              <a:t>* </a:t>
            </a:r>
            <a:r>
              <a:rPr lang="el-GR" dirty="0"/>
              <a:t>Δ</a:t>
            </a:r>
            <a:r>
              <a:rPr lang="en-US" dirty="0" smtClean="0"/>
              <a:t>t, A</a:t>
            </a:r>
            <a:r>
              <a:rPr lang="en-US" baseline="-25000" dirty="0" smtClean="0"/>
              <a:t>d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A(</a:t>
            </a:r>
            <a:r>
              <a:rPr lang="en-US" dirty="0" err="1" smtClean="0"/>
              <a:t>P</a:t>
            </a:r>
            <a:r>
              <a:rPr lang="en-US" baseline="-25000" dirty="0" err="1" smtClean="0"/>
              <a:t>d</a:t>
            </a:r>
            <a:r>
              <a:rPr lang="en-US" dirty="0" smtClean="0"/>
              <a:t>,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d</a:t>
            </a:r>
            <a:r>
              <a:rPr lang="en-US" dirty="0" smtClean="0"/>
              <a:t>, </a:t>
            </a:r>
            <a:r>
              <a:rPr lang="en-US" dirty="0"/>
              <a:t>t + </a:t>
            </a:r>
            <a:r>
              <a:rPr lang="el-GR" dirty="0"/>
              <a:t>Δ</a:t>
            </a:r>
            <a:r>
              <a:rPr lang="en-US" dirty="0" smtClean="0"/>
              <a:t>t)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629400" y="1276350"/>
            <a:ext cx="2057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 = position</a:t>
            </a:r>
          </a:p>
          <a:p>
            <a:r>
              <a:rPr lang="en-US" dirty="0" smtClean="0"/>
              <a:t>P</a:t>
            </a:r>
            <a:r>
              <a:rPr lang="en-US" baseline="-25000" dirty="0" smtClean="0"/>
              <a:t>0</a:t>
            </a:r>
            <a:r>
              <a:rPr lang="en-US" dirty="0" smtClean="0"/>
              <a:t> = initial position</a:t>
            </a:r>
          </a:p>
          <a:p>
            <a:r>
              <a:rPr lang="en-US" dirty="0" smtClean="0"/>
              <a:t>V = velocity</a:t>
            </a:r>
          </a:p>
          <a:p>
            <a:r>
              <a:rPr lang="en-US" dirty="0" smtClean="0"/>
              <a:t>V</a:t>
            </a:r>
            <a:r>
              <a:rPr lang="en-US" baseline="-25000" dirty="0"/>
              <a:t>0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initial velocity</a:t>
            </a:r>
          </a:p>
          <a:p>
            <a:r>
              <a:rPr lang="en-US" dirty="0" smtClean="0"/>
              <a:t>A = acceleration</a:t>
            </a:r>
            <a:endParaRPr lang="en-US" dirty="0"/>
          </a:p>
          <a:p>
            <a:r>
              <a:rPr lang="en-US" dirty="0" smtClean="0"/>
              <a:t>t = elapsed time</a:t>
            </a:r>
          </a:p>
          <a:p>
            <a:r>
              <a:rPr lang="el-GR" dirty="0" smtClean="0"/>
              <a:t>Δ</a:t>
            </a:r>
            <a:r>
              <a:rPr lang="en-US" dirty="0" smtClean="0"/>
              <a:t>t = time step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5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28850"/>
            <a:ext cx="8153400" cy="234315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Learn more advanced math concepts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Review the basic physics formulas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lerp (Linear </a:t>
            </a:r>
            <a:r>
              <a:rPr lang="en-US" dirty="0" err="1" smtClean="0"/>
              <a:t>intERPolation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Very common operation, appears everywhere</a:t>
            </a:r>
          </a:p>
          <a:p>
            <a:pPr lvl="1"/>
            <a:r>
              <a:rPr lang="en-US" dirty="0" err="1" smtClean="0"/>
              <a:t>V</a:t>
            </a:r>
            <a:r>
              <a:rPr lang="en-US" baseline="-25000" dirty="0" err="1" smtClean="0"/>
              <a:t>a</a:t>
            </a:r>
            <a:r>
              <a:rPr lang="en-US" baseline="-25000" dirty="0" smtClean="0"/>
              <a:t> </a:t>
            </a:r>
            <a:r>
              <a:rPr lang="en-US" dirty="0" smtClean="0"/>
              <a:t>= V</a:t>
            </a:r>
            <a:r>
              <a:rPr lang="en-US" baseline="-25000" dirty="0" smtClean="0"/>
              <a:t>0</a:t>
            </a:r>
            <a:r>
              <a:rPr lang="en-US" dirty="0" smtClean="0"/>
              <a:t>*(1-a) + V</a:t>
            </a:r>
            <a:r>
              <a:rPr lang="en-US" baseline="-25000" dirty="0" smtClean="0"/>
              <a:t>1</a:t>
            </a:r>
            <a:r>
              <a:rPr lang="en-US" dirty="0" smtClean="0"/>
              <a:t>*a</a:t>
            </a:r>
          </a:p>
          <a:p>
            <a:r>
              <a:rPr lang="en-US" dirty="0" smtClean="0"/>
              <a:t>More complex interpolations often expressed using lerps</a:t>
            </a:r>
          </a:p>
          <a:p>
            <a:pPr lvl="1"/>
            <a:r>
              <a:rPr lang="en-US" dirty="0" smtClean="0"/>
              <a:t>For example, Bezier curves are composition of lerps</a:t>
            </a:r>
          </a:p>
          <a:p>
            <a:r>
              <a:rPr lang="en-US" dirty="0" smtClean="0"/>
              <a:t>The problem: lerp doesn’t work with matrices</a:t>
            </a:r>
          </a:p>
          <a:p>
            <a:pPr lvl="1"/>
            <a:r>
              <a:rPr lang="en-US" dirty="0" smtClean="0"/>
              <a:t>Resulting matrix is not a rotation</a:t>
            </a:r>
          </a:p>
          <a:p>
            <a:r>
              <a:rPr lang="en-US" dirty="0" smtClean="0"/>
              <a:t>It works, sort of, with quaternions</a:t>
            </a:r>
          </a:p>
          <a:p>
            <a:pPr lvl="1"/>
            <a:r>
              <a:rPr lang="en-US" dirty="0" smtClean="0"/>
              <a:t>Need to renormalize afterwards</a:t>
            </a:r>
          </a:p>
          <a:p>
            <a:pPr lvl="1"/>
            <a:r>
              <a:rPr lang="en-US" dirty="0" smtClean="0"/>
              <a:t>Speed is not constant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Logarithmic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What’s halfway between a scale of 1 and a scale of 100?</a:t>
            </a:r>
          </a:p>
          <a:p>
            <a:r>
              <a:rPr lang="en-US" dirty="0" smtClean="0"/>
              <a:t>Translation composes by addition: T</a:t>
            </a:r>
            <a:r>
              <a:rPr lang="en-US" baseline="-25000" dirty="0" smtClean="0"/>
              <a:t>ab</a:t>
            </a:r>
            <a:r>
              <a:rPr lang="en-US" dirty="0" smtClean="0"/>
              <a:t> = T</a:t>
            </a:r>
            <a:r>
              <a:rPr lang="en-US" baseline="-25000" dirty="0" smtClean="0"/>
              <a:t>a</a:t>
            </a:r>
            <a:r>
              <a:rPr lang="en-US" dirty="0" smtClean="0"/>
              <a:t> + T</a:t>
            </a:r>
            <a:r>
              <a:rPr lang="en-US" baseline="-25000" dirty="0" smtClean="0"/>
              <a:t>b</a:t>
            </a:r>
            <a:endParaRPr lang="en-US" dirty="0" smtClean="0"/>
          </a:p>
          <a:p>
            <a:pPr lvl="1"/>
            <a:r>
              <a:rPr lang="en-US" dirty="0" smtClean="0"/>
              <a:t>Standard lerp works (</a:t>
            </a:r>
            <a:r>
              <a:rPr lang="en-US" b="1" dirty="0" smtClean="0"/>
              <a:t>arithmetic</a:t>
            </a:r>
            <a:r>
              <a:rPr lang="en-US" dirty="0" smtClean="0"/>
              <a:t> weighted average)</a:t>
            </a:r>
          </a:p>
          <a:p>
            <a:r>
              <a:rPr lang="en-US" dirty="0" smtClean="0"/>
              <a:t>But scaling composes by multiplication: </a:t>
            </a:r>
            <a:r>
              <a:rPr lang="en-US" dirty="0" err="1" smtClean="0"/>
              <a:t>S</a:t>
            </a:r>
            <a:r>
              <a:rPr lang="en-US" baseline="-25000" dirty="0" err="1" smtClean="0"/>
              <a:t>ab</a:t>
            </a:r>
            <a:r>
              <a:rPr lang="en-US" dirty="0" smtClean="0"/>
              <a:t> = S</a:t>
            </a:r>
            <a:r>
              <a:rPr lang="en-US" baseline="-25000" dirty="0" smtClean="0"/>
              <a:t>a</a:t>
            </a:r>
            <a:r>
              <a:rPr lang="en-US" dirty="0" smtClean="0"/>
              <a:t> * </a:t>
            </a:r>
            <a:r>
              <a:rPr lang="en-US" dirty="0" err="1" smtClean="0"/>
              <a:t>S</a:t>
            </a:r>
            <a:r>
              <a:rPr lang="en-US" baseline="-25000" dirty="0" err="1" smtClean="0"/>
              <a:t>b</a:t>
            </a:r>
            <a:endParaRPr lang="en-US" baseline="-25000" dirty="0" smtClean="0"/>
          </a:p>
          <a:p>
            <a:pPr lvl="1"/>
            <a:r>
              <a:rPr lang="en-US" dirty="0" smtClean="0"/>
              <a:t>Lerp should be: S</a:t>
            </a:r>
            <a:r>
              <a:rPr lang="en-US" baseline="-25000" dirty="0" smtClean="0"/>
              <a:t>a</a:t>
            </a:r>
            <a:r>
              <a:rPr lang="en-US" dirty="0" smtClean="0"/>
              <a:t> = S</a:t>
            </a:r>
            <a:r>
              <a:rPr lang="en-US" baseline="-25000" dirty="0" smtClean="0"/>
              <a:t>0</a:t>
            </a:r>
            <a:r>
              <a:rPr lang="en-US" baseline="30000" dirty="0" smtClean="0"/>
              <a:t>(1-a)</a:t>
            </a:r>
            <a:r>
              <a:rPr lang="en-US" dirty="0" smtClean="0"/>
              <a:t> * S</a:t>
            </a:r>
            <a:r>
              <a:rPr lang="en-US" baseline="-25000" dirty="0" smtClean="0"/>
              <a:t>1</a:t>
            </a:r>
            <a:r>
              <a:rPr lang="en-US" baseline="30000" dirty="0" smtClean="0"/>
              <a:t>a</a:t>
            </a:r>
            <a:r>
              <a:rPr lang="en-US" dirty="0" smtClean="0"/>
              <a:t> (</a:t>
            </a:r>
            <a:r>
              <a:rPr lang="en-US" b="1" dirty="0" smtClean="0"/>
              <a:t>geometric</a:t>
            </a:r>
            <a:r>
              <a:rPr lang="en-US" dirty="0" smtClean="0"/>
              <a:t> </a:t>
            </a:r>
            <a:r>
              <a:rPr lang="en-US" dirty="0"/>
              <a:t>weighted average)</a:t>
            </a:r>
            <a:endParaRPr lang="en-US" baseline="30000" dirty="0" smtClean="0"/>
          </a:p>
          <a:p>
            <a:r>
              <a:rPr lang="en-US" dirty="0" smtClean="0"/>
              <a:t>Logarithms to the rescue:</a:t>
            </a:r>
          </a:p>
          <a:p>
            <a:pPr lvl="1"/>
            <a:r>
              <a:rPr lang="en-US" dirty="0" smtClean="0"/>
              <a:t>S</a:t>
            </a:r>
            <a:r>
              <a:rPr lang="en-US" baseline="-25000" dirty="0" smtClean="0"/>
              <a:t>a</a:t>
            </a:r>
            <a:r>
              <a:rPr lang="en-US" dirty="0" smtClean="0"/>
              <a:t> = </a:t>
            </a:r>
            <a:r>
              <a:rPr lang="en-US" dirty="0" err="1" smtClean="0"/>
              <a:t>exp</a:t>
            </a:r>
            <a:r>
              <a:rPr lang="en-US" dirty="0" smtClean="0"/>
              <a:t>( log(S</a:t>
            </a:r>
            <a:r>
              <a:rPr lang="en-US" baseline="-25000" dirty="0" smtClean="0"/>
              <a:t>0</a:t>
            </a:r>
            <a:r>
              <a:rPr lang="en-US" dirty="0" smtClean="0"/>
              <a:t>) * (1-a) + log(S</a:t>
            </a:r>
            <a:r>
              <a:rPr lang="en-US" baseline="-25000" dirty="0" smtClean="0"/>
              <a:t>1</a:t>
            </a:r>
            <a:r>
              <a:rPr lang="en-US" dirty="0" smtClean="0"/>
              <a:t>) * a )</a:t>
            </a:r>
          </a:p>
          <a:p>
            <a:r>
              <a:rPr lang="en-US" dirty="0" smtClean="0"/>
              <a:t>Exp and log can be costly, but so can arbitrary powers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Quaternions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4D vectors used to represent rotations</a:t>
            </a:r>
          </a:p>
          <a:p>
            <a:r>
              <a:rPr lang="en-US" dirty="0" smtClean="0"/>
              <a:t>Always normalized!               Q = [Q</a:t>
            </a:r>
            <a:r>
              <a:rPr lang="en-US" baseline="-25000" dirty="0" smtClean="0"/>
              <a:t>X</a:t>
            </a:r>
            <a:r>
              <a:rPr lang="en-US" dirty="0" smtClean="0"/>
              <a:t> Q</a:t>
            </a:r>
            <a:r>
              <a:rPr lang="en-US" baseline="-25000" dirty="0" smtClean="0"/>
              <a:t>Y</a:t>
            </a:r>
            <a:r>
              <a:rPr lang="en-US" dirty="0" smtClean="0"/>
              <a:t> Q</a:t>
            </a:r>
            <a:r>
              <a:rPr lang="en-US" baseline="-25000" dirty="0" smtClean="0"/>
              <a:t>Z</a:t>
            </a:r>
            <a:r>
              <a:rPr lang="en-US" dirty="0" smtClean="0"/>
              <a:t>  Q</a:t>
            </a:r>
            <a:r>
              <a:rPr lang="en-US" baseline="-25000" dirty="0" smtClean="0"/>
              <a:t>W</a:t>
            </a:r>
            <a:r>
              <a:rPr lang="en-US" dirty="0" smtClean="0"/>
              <a:t>]</a:t>
            </a:r>
          </a:p>
          <a:p>
            <a:r>
              <a:rPr lang="en-US" dirty="0" smtClean="0"/>
              <a:t>Two quaternions Q and –Q represent the same rotation</a:t>
            </a:r>
          </a:p>
          <a:p>
            <a:r>
              <a:rPr lang="en-US" dirty="0" smtClean="0"/>
              <a:t>Addition, subtraction: per-component</a:t>
            </a:r>
          </a:p>
          <a:p>
            <a:r>
              <a:rPr lang="en-US" dirty="0" smtClean="0"/>
              <a:t>Scalar product: multiply all components with scalar</a:t>
            </a:r>
          </a:p>
          <a:p>
            <a:pPr lvl="1"/>
            <a:r>
              <a:rPr lang="en-US" dirty="0" smtClean="0"/>
              <a:t>Used for linear interpolation, renormalize afterwards</a:t>
            </a:r>
          </a:p>
          <a:p>
            <a:r>
              <a:rPr lang="en-US" smtClean="0"/>
              <a:t>Quaternion product</a:t>
            </a:r>
            <a:endParaRPr lang="en-US" dirty="0" smtClean="0"/>
          </a:p>
          <a:p>
            <a:pPr lvl="1"/>
            <a:r>
              <a:rPr lang="en-US" dirty="0" smtClean="0"/>
              <a:t>Follows a pattern similar to complex number multiplication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Quaternions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Often represented as vector and scalar:</a:t>
            </a:r>
          </a:p>
          <a:p>
            <a:pPr lvl="1">
              <a:buNone/>
            </a:pPr>
            <a:r>
              <a:rPr lang="en-US" dirty="0" smtClean="0"/>
              <a:t>	Q = [Q</a:t>
            </a:r>
            <a:r>
              <a:rPr lang="en-US" baseline="-25000" dirty="0" smtClean="0"/>
              <a:t>V </a:t>
            </a:r>
            <a:r>
              <a:rPr lang="en-US" dirty="0" smtClean="0"/>
              <a:t>    Q</a:t>
            </a:r>
            <a:r>
              <a:rPr lang="en-US" baseline="-25000" dirty="0" smtClean="0"/>
              <a:t>W</a:t>
            </a:r>
            <a:r>
              <a:rPr lang="en-US" dirty="0" smtClean="0"/>
              <a:t>]        Q</a:t>
            </a:r>
            <a:r>
              <a:rPr lang="en-US" baseline="-25000" dirty="0" smtClean="0"/>
              <a:t>V</a:t>
            </a:r>
            <a:r>
              <a:rPr lang="en-US" dirty="0" smtClean="0"/>
              <a:t> = [Q</a:t>
            </a:r>
            <a:r>
              <a:rPr lang="en-US" baseline="-25000" dirty="0" smtClean="0"/>
              <a:t>X</a:t>
            </a:r>
            <a:r>
              <a:rPr lang="en-US" dirty="0" smtClean="0"/>
              <a:t>    Q</a:t>
            </a:r>
            <a:r>
              <a:rPr lang="en-US" baseline="-25000" dirty="0" smtClean="0"/>
              <a:t>Y</a:t>
            </a:r>
            <a:r>
              <a:rPr lang="en-US" dirty="0" smtClean="0"/>
              <a:t>    Q</a:t>
            </a:r>
            <a:r>
              <a:rPr lang="en-US" baseline="-25000" dirty="0" smtClean="0"/>
              <a:t>Z</a:t>
            </a:r>
            <a:r>
              <a:rPr lang="en-US" dirty="0" smtClean="0"/>
              <a:t>]</a:t>
            </a:r>
          </a:p>
          <a:p>
            <a:r>
              <a:rPr lang="en-US" dirty="0" smtClean="0"/>
              <a:t>Concatenate quaternions: Q</a:t>
            </a:r>
            <a:r>
              <a:rPr lang="en-US" baseline="-25000" dirty="0" smtClean="0"/>
              <a:t>12</a:t>
            </a:r>
            <a:r>
              <a:rPr lang="en-US" dirty="0" smtClean="0"/>
              <a:t> = Q</a:t>
            </a:r>
            <a:r>
              <a:rPr lang="en-US" baseline="-25000" dirty="0" smtClean="0"/>
              <a:t>1</a:t>
            </a:r>
            <a:r>
              <a:rPr lang="en-US" dirty="0" smtClean="0"/>
              <a:t> * Q</a:t>
            </a:r>
            <a:r>
              <a:rPr lang="en-US" baseline="-25000" dirty="0" smtClean="0"/>
              <a:t>2</a:t>
            </a:r>
          </a:p>
          <a:p>
            <a:r>
              <a:rPr lang="en-US" dirty="0" smtClean="0"/>
              <a:t>Inverse: Q</a:t>
            </a:r>
            <a:r>
              <a:rPr lang="en-US" baseline="30000" dirty="0" smtClean="0"/>
              <a:t>-1</a:t>
            </a:r>
            <a:r>
              <a:rPr lang="en-US" dirty="0" smtClean="0"/>
              <a:t> = [-Q</a:t>
            </a:r>
            <a:r>
              <a:rPr lang="en-US" baseline="-25000" dirty="0" smtClean="0"/>
              <a:t>V</a:t>
            </a:r>
            <a:r>
              <a:rPr lang="en-US" dirty="0" smtClean="0"/>
              <a:t>  Q</a:t>
            </a:r>
            <a:r>
              <a:rPr lang="en-US" baseline="-25000" dirty="0" smtClean="0"/>
              <a:t>W</a:t>
            </a:r>
            <a:r>
              <a:rPr lang="en-US" dirty="0"/>
              <a:t>] </a:t>
            </a:r>
            <a:r>
              <a:rPr lang="en-US" dirty="0" smtClean="0"/>
              <a:t>≈ [Q</a:t>
            </a:r>
            <a:r>
              <a:rPr lang="en-US" baseline="-25000" dirty="0" smtClean="0"/>
              <a:t>V</a:t>
            </a:r>
            <a:r>
              <a:rPr lang="en-US" dirty="0" smtClean="0"/>
              <a:t>  -Q</a:t>
            </a:r>
            <a:r>
              <a:rPr lang="en-US" baseline="-25000" dirty="0" smtClean="0"/>
              <a:t>W</a:t>
            </a:r>
            <a:r>
              <a:rPr lang="en-US" dirty="0"/>
              <a:t>]</a:t>
            </a:r>
            <a:endParaRPr lang="en-US" dirty="0" smtClean="0"/>
          </a:p>
          <a:p>
            <a:r>
              <a:rPr lang="en-US" dirty="0" smtClean="0"/>
              <a:t>Rotate a vertex: V = [V</a:t>
            </a:r>
            <a:r>
              <a:rPr lang="en-US" baseline="-25000" dirty="0" smtClean="0"/>
              <a:t>X</a:t>
            </a:r>
            <a:r>
              <a:rPr lang="en-US" dirty="0" smtClean="0"/>
              <a:t> V</a:t>
            </a:r>
            <a:r>
              <a:rPr lang="en-US" baseline="-25000" dirty="0" smtClean="0"/>
              <a:t>Y</a:t>
            </a:r>
            <a:r>
              <a:rPr lang="en-US" dirty="0" smtClean="0"/>
              <a:t> V</a:t>
            </a:r>
            <a:r>
              <a:rPr lang="en-US" baseline="-25000" dirty="0" smtClean="0"/>
              <a:t>Z</a:t>
            </a:r>
            <a:r>
              <a:rPr lang="en-US" dirty="0"/>
              <a:t> </a:t>
            </a:r>
            <a:r>
              <a:rPr lang="en-US" dirty="0" smtClean="0"/>
              <a:t>0</a:t>
            </a:r>
            <a:r>
              <a:rPr lang="en-US" dirty="0"/>
              <a:t>] </a:t>
            </a:r>
            <a:r>
              <a:rPr lang="en-US" dirty="0" smtClean="0">
                <a:sym typeface="Wingdings" pitchFamily="2" charset="2"/>
              </a:rPr>
              <a:t> Q * V * Q</a:t>
            </a:r>
            <a:r>
              <a:rPr lang="en-US" baseline="30000" dirty="0" smtClean="0">
                <a:sym typeface="Wingdings" pitchFamily="2" charset="2"/>
              </a:rPr>
              <a:t>-1</a:t>
            </a:r>
            <a:endParaRPr lang="en-US" baseline="30000" dirty="0" smtClean="0"/>
          </a:p>
          <a:p>
            <a:r>
              <a:rPr lang="en-US" dirty="0" smtClean="0"/>
              <a:t>Interpretation: Q</a:t>
            </a:r>
            <a:r>
              <a:rPr lang="en-US" baseline="-25000" dirty="0" smtClean="0"/>
              <a:t>W</a:t>
            </a:r>
            <a:r>
              <a:rPr lang="en-US" dirty="0" smtClean="0"/>
              <a:t> = </a:t>
            </a:r>
            <a:r>
              <a:rPr lang="en-US" dirty="0" err="1" smtClean="0"/>
              <a:t>cos</a:t>
            </a:r>
            <a:r>
              <a:rPr lang="en-US" dirty="0" smtClean="0"/>
              <a:t>(</a:t>
            </a:r>
            <a:r>
              <a:rPr lang="el-GR" dirty="0" smtClean="0">
                <a:cs typeface="Arial" pitchFamily="34" charset="0"/>
              </a:rPr>
              <a:t>θ</a:t>
            </a:r>
            <a:r>
              <a:rPr lang="en-US" dirty="0" smtClean="0">
                <a:cs typeface="Arial" pitchFamily="34" charset="0"/>
              </a:rPr>
              <a:t>/2)    Q</a:t>
            </a:r>
            <a:r>
              <a:rPr lang="en-US" baseline="-25000" dirty="0" smtClean="0">
                <a:cs typeface="Arial" pitchFamily="34" charset="0"/>
              </a:rPr>
              <a:t>V</a:t>
            </a:r>
            <a:r>
              <a:rPr lang="en-US" dirty="0" smtClean="0">
                <a:cs typeface="Arial" pitchFamily="34" charset="0"/>
              </a:rPr>
              <a:t> = A * sin(</a:t>
            </a:r>
            <a:r>
              <a:rPr lang="el-GR" dirty="0" smtClean="0">
                <a:cs typeface="Arial" pitchFamily="34" charset="0"/>
              </a:rPr>
              <a:t>θ</a:t>
            </a:r>
            <a:r>
              <a:rPr lang="en-US" dirty="0" smtClean="0">
                <a:cs typeface="Arial" pitchFamily="34" charset="0"/>
              </a:rPr>
              <a:t>/2)</a:t>
            </a:r>
            <a:endParaRPr lang="en-US" dirty="0" smtClean="0"/>
          </a:p>
          <a:p>
            <a:r>
              <a:rPr lang="en-US" dirty="0" smtClean="0"/>
              <a:t>Rotation of </a:t>
            </a:r>
            <a:r>
              <a:rPr lang="el-GR" dirty="0" smtClean="0">
                <a:cs typeface="Arial" pitchFamily="34" charset="0"/>
              </a:rPr>
              <a:t>θ</a:t>
            </a:r>
            <a:r>
              <a:rPr lang="en-US" dirty="0" smtClean="0"/>
              <a:t> around axis A</a:t>
            </a:r>
          </a:p>
          <a:p>
            <a:r>
              <a:rPr lang="en-US" dirty="0" smtClean="0"/>
              <a:t>Used because they help make animations smoother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slerp</a:t>
            </a:r>
            <a:r>
              <a:rPr lang="en-US" dirty="0" smtClean="0"/>
              <a:t> (Spherical LERP)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For rotations, it is done using quaternions</a:t>
            </a:r>
          </a:p>
          <a:p>
            <a:pPr lvl="1"/>
            <a:r>
              <a:rPr lang="en-US" dirty="0" smtClean="0"/>
              <a:t>That’s the main reason for their existence, besides the compactness</a:t>
            </a:r>
          </a:p>
          <a:p>
            <a:r>
              <a:rPr lang="en-US" dirty="0" smtClean="0"/>
              <a:t>It is a complex operation:</a:t>
            </a:r>
          </a:p>
          <a:p>
            <a:pPr lvl="1"/>
            <a:r>
              <a:rPr lang="en-US" dirty="0" smtClean="0"/>
              <a:t>Extract angle </a:t>
            </a:r>
            <a:r>
              <a:rPr lang="el-GR" dirty="0" smtClean="0"/>
              <a:t>Ω</a:t>
            </a:r>
            <a:r>
              <a:rPr lang="en-US" dirty="0" smtClean="0"/>
              <a:t> between 4D quaternions</a:t>
            </a:r>
          </a:p>
          <a:p>
            <a:pPr lvl="1"/>
            <a:r>
              <a:rPr lang="en-US" dirty="0" smtClean="0"/>
              <a:t>Standard </a:t>
            </a:r>
            <a:r>
              <a:rPr lang="en-US" dirty="0" err="1" smtClean="0"/>
              <a:t>slerp</a:t>
            </a:r>
            <a:r>
              <a:rPr lang="en-US" dirty="0" smtClean="0"/>
              <a:t>: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Be careful with quaternion duplicity (Q ≈ -Q)</a:t>
            </a:r>
          </a:p>
          <a:p>
            <a:pPr lvl="1"/>
            <a:r>
              <a:rPr lang="en-US" dirty="0" smtClean="0"/>
              <a:t>Watch out for math singularities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114800" y="2490788"/>
          <a:ext cx="9144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22" name="Equation" r:id="rId4" imgW="914400" imgH="215640" progId="Equation.3">
                  <p:embed/>
                </p:oleObj>
              </mc:Choice>
              <mc:Fallback>
                <p:oleObj name="Equation" r:id="rId4" imgW="91440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490788"/>
                        <a:ext cx="914400" cy="161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729038" y="3028950"/>
          <a:ext cx="490061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23" name="Equation" r:id="rId6" imgW="2311200" imgH="419040" progId="Equation.3">
                  <p:embed/>
                </p:oleObj>
              </mc:Choice>
              <mc:Fallback>
                <p:oleObj name="Equation" r:id="rId6" imgW="2311200" imgH="419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9038" y="3028950"/>
                        <a:ext cx="4900612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Quaternion logarithms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Rotations also compose by multiplying</a:t>
            </a:r>
          </a:p>
          <a:p>
            <a:pPr lvl="1"/>
            <a:r>
              <a:rPr lang="en-US" dirty="0" smtClean="0"/>
              <a:t>And we do have quaternion logarithms!</a:t>
            </a:r>
          </a:p>
          <a:p>
            <a:r>
              <a:rPr lang="en-US" dirty="0" smtClean="0"/>
              <a:t>Q = [V*sin(</a:t>
            </a:r>
            <a:r>
              <a:rPr lang="el-GR" dirty="0" smtClean="0">
                <a:cs typeface="Arial" pitchFamily="34" charset="0"/>
              </a:rPr>
              <a:t>θ</a:t>
            </a:r>
            <a:r>
              <a:rPr lang="en-US" dirty="0" smtClean="0">
                <a:cs typeface="Arial" pitchFamily="34" charset="0"/>
              </a:rPr>
              <a:t>/2)   </a:t>
            </a:r>
            <a:r>
              <a:rPr lang="en-US" dirty="0" err="1" smtClean="0"/>
              <a:t>cos</a:t>
            </a:r>
            <a:r>
              <a:rPr lang="en-US" dirty="0" smtClean="0"/>
              <a:t>(</a:t>
            </a:r>
            <a:r>
              <a:rPr lang="el-GR" dirty="0" smtClean="0">
                <a:cs typeface="Arial" pitchFamily="34" charset="0"/>
              </a:rPr>
              <a:t>θ</a:t>
            </a:r>
            <a:r>
              <a:rPr lang="en-US" dirty="0" smtClean="0">
                <a:cs typeface="Arial" pitchFamily="34" charset="0"/>
              </a:rPr>
              <a:t>/2)</a:t>
            </a:r>
            <a:r>
              <a:rPr lang="en-US" dirty="0" smtClean="0"/>
              <a:t>]</a:t>
            </a:r>
          </a:p>
          <a:p>
            <a:r>
              <a:rPr lang="en-US" dirty="0" smtClean="0"/>
              <a:t>log(Q) = [V * </a:t>
            </a:r>
            <a:r>
              <a:rPr lang="el-GR" dirty="0" smtClean="0">
                <a:cs typeface="Arial" pitchFamily="34" charset="0"/>
              </a:rPr>
              <a:t>θ</a:t>
            </a:r>
            <a:r>
              <a:rPr lang="en-US" dirty="0" smtClean="0">
                <a:cs typeface="Arial" pitchFamily="34" charset="0"/>
              </a:rPr>
              <a:t>/2   0]</a:t>
            </a:r>
          </a:p>
          <a:p>
            <a:r>
              <a:rPr lang="en-US" dirty="0" smtClean="0">
                <a:cs typeface="Arial" pitchFamily="34" charset="0"/>
              </a:rPr>
              <a:t>It can also encode multiple loops</a:t>
            </a:r>
          </a:p>
          <a:p>
            <a:pPr lvl="1"/>
            <a:r>
              <a:rPr lang="en-US" dirty="0" smtClean="0">
                <a:cs typeface="Arial" pitchFamily="34" charset="0"/>
              </a:rPr>
              <a:t>It’s like a 3D rotation “angle”</a:t>
            </a:r>
          </a:p>
          <a:p>
            <a:r>
              <a:rPr lang="en-US" dirty="0" smtClean="0"/>
              <a:t>It can be tricky to use, like angles but worse</a:t>
            </a:r>
          </a:p>
          <a:p>
            <a:pPr lvl="1"/>
            <a:r>
              <a:rPr lang="en-US" dirty="0" smtClean="0"/>
              <a:t>log(Q) ≈ log(Q) + K * </a:t>
            </a:r>
            <a:r>
              <a:rPr lang="el-GR" dirty="0" smtClean="0"/>
              <a:t>π</a:t>
            </a:r>
            <a:endParaRPr lang="en-US" dirty="0" smtClean="0"/>
          </a:p>
          <a:p>
            <a:pPr lvl="1"/>
            <a:r>
              <a:rPr lang="en-US" dirty="0" smtClean="0"/>
              <a:t>Finding shortest route can be very tricky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Spherical harmonics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It’s like a polynomial, but instead of giving values for values, it gives values for directions</a:t>
            </a:r>
          </a:p>
          <a:p>
            <a:r>
              <a:rPr lang="en-US" dirty="0" smtClean="0"/>
              <a:t>Arbitrary number of coefficients</a:t>
            </a:r>
          </a:p>
          <a:p>
            <a:pPr lvl="1"/>
            <a:r>
              <a:rPr lang="en-US" dirty="0" smtClean="0"/>
              <a:t>More </a:t>
            </a:r>
            <a:r>
              <a:rPr lang="en-US" smtClean="0"/>
              <a:t>coefficients </a:t>
            </a:r>
            <a:r>
              <a:rPr lang="en-US" smtClean="0">
                <a:sym typeface="Wingdings" pitchFamily="2" charset="2"/>
              </a:rPr>
              <a:t></a:t>
            </a:r>
            <a:r>
              <a:rPr lang="en-US" smtClean="0"/>
              <a:t> </a:t>
            </a:r>
            <a:r>
              <a:rPr lang="en-US" dirty="0" smtClean="0"/>
              <a:t>more detail</a:t>
            </a:r>
          </a:p>
          <a:p>
            <a:pPr lvl="1"/>
            <a:r>
              <a:rPr lang="en-US" dirty="0" smtClean="0"/>
              <a:t>Coefficients must be a square: 1, 4, 9, 16, 25, …</a:t>
            </a:r>
          </a:p>
          <a:p>
            <a:r>
              <a:rPr lang="en-US" dirty="0" smtClean="0"/>
              <a:t>Can be rotated by operating on the coefficients</a:t>
            </a:r>
          </a:p>
          <a:p>
            <a:r>
              <a:rPr lang="en-US" dirty="0" smtClean="0"/>
              <a:t>Integrate (average) a function: choose 1</a:t>
            </a:r>
            <a:r>
              <a:rPr lang="en-US" baseline="30000" dirty="0" smtClean="0"/>
              <a:t>st</a:t>
            </a:r>
            <a:r>
              <a:rPr lang="en-US" dirty="0" smtClean="0"/>
              <a:t> coefficient</a:t>
            </a:r>
          </a:p>
          <a:p>
            <a:r>
              <a:rPr lang="en-US" dirty="0" smtClean="0"/>
              <a:t>Integrate a product: dot-product of coefficients</a:t>
            </a:r>
          </a:p>
          <a:p>
            <a:r>
              <a:rPr lang="en-US" dirty="0" smtClean="0"/>
              <a:t>Used for lighting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3278</TotalTime>
  <Words>1026</Words>
  <Application>Microsoft Office PowerPoint</Application>
  <PresentationFormat>On-screen Show (16:9)</PresentationFormat>
  <Paragraphs>148</Paragraphs>
  <Slides>13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Median</vt:lpstr>
      <vt:lpstr>Equation</vt:lpstr>
      <vt:lpstr>UW Extension  Certificate Program in Game Development   2nd quarter: Advanced Graphics</vt:lpstr>
      <vt:lpstr>Goals</vt:lpstr>
      <vt:lpstr>lerp (Linear intERPolation)</vt:lpstr>
      <vt:lpstr>Logarithmic space</vt:lpstr>
      <vt:lpstr>Quaternions</vt:lpstr>
      <vt:lpstr>Quaternions</vt:lpstr>
      <vt:lpstr>slerp (Spherical LERP)</vt:lpstr>
      <vt:lpstr>Quaternion logarithms</vt:lpstr>
      <vt:lpstr>Spherical harmonics</vt:lpstr>
      <vt:lpstr>Basic physics</vt:lpstr>
      <vt:lpstr>Force fields</vt:lpstr>
      <vt:lpstr>Midpoint integration</vt:lpstr>
      <vt:lpstr>Runge-Kutta integration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JCAB</dc:creator>
  <cp:lastModifiedBy>JCAB</cp:lastModifiedBy>
  <cp:revision>290</cp:revision>
  <dcterms:created xsi:type="dcterms:W3CDTF">2007-12-02T23:11:43Z</dcterms:created>
  <dcterms:modified xsi:type="dcterms:W3CDTF">2011-02-17T09:09:53Z</dcterms:modified>
</cp:coreProperties>
</file>