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5" r:id="rId3"/>
    <p:sldId id="266" r:id="rId4"/>
    <p:sldId id="267" r:id="rId5"/>
    <p:sldId id="274" r:id="rId6"/>
    <p:sldId id="275" r:id="rId7"/>
    <p:sldId id="268" r:id="rId8"/>
    <p:sldId id="272" r:id="rId9"/>
    <p:sldId id="269" r:id="rId10"/>
    <p:sldId id="273" r:id="rId11"/>
    <p:sldId id="270" r:id="rId12"/>
    <p:sldId id="271" r:id="rId1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53" autoAdjust="0"/>
    <p:restoredTop sz="81852" autoAdjust="0"/>
  </p:normalViewPr>
  <p:slideViewPr>
    <p:cSldViewPr>
      <p:cViewPr varScale="1">
        <p:scale>
          <a:sx n="84" d="100"/>
          <a:sy n="84" d="100"/>
        </p:scale>
        <p:origin x="-654" y="-7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89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592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4E518F-B681-426E-BF33-9A2CBA5B0A0A}" type="datetimeFigureOut">
              <a:rPr lang="en-US" smtClean="0"/>
              <a:pPr/>
              <a:t>2/10/2010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C61D70-39AE-47BC-A2AF-811566DBCC3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18F9A2-066A-4C10-B5D6-E094A8022733}" type="datetimeFigureOut">
              <a:rPr lang="en-US" smtClean="0"/>
              <a:pPr/>
              <a:t>2/10/2010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E4AF6C-4C2B-43A7-9EB2-1A7BFFD8B49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4478274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4539996"/>
            <a:ext cx="2249424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4533138"/>
            <a:ext cx="6784848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3028950"/>
            <a:ext cx="6477000" cy="13716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4537528"/>
            <a:ext cx="6705600" cy="51435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4551524"/>
            <a:ext cx="2057400" cy="51435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6F16987C-6057-4106-AD1D-CB00420E83A9}" type="datetimeFigureOut">
              <a:rPr lang="en-US" smtClean="0"/>
              <a:pPr/>
              <a:t>2/10/2010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177404"/>
            <a:ext cx="5867400" cy="273844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171450"/>
            <a:ext cx="8382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457201"/>
            <a:ext cx="2057400" cy="4137422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5562600" cy="413742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4686302"/>
            <a:ext cx="2209800" cy="273844"/>
          </a:xfrm>
        </p:spPr>
        <p:txBody>
          <a:bodyPr/>
          <a:lstStyle/>
          <a:p>
            <a:fld id="{6F16987C-6057-4106-AD1D-CB00420E83A9}" type="datetimeFigureOut">
              <a:rPr lang="en-US" smtClean="0"/>
              <a:pPr/>
              <a:t>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2" y="4686156"/>
            <a:ext cx="5573483" cy="273844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51435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457200"/>
            <a:ext cx="228600" cy="46863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40005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6056313" y="77787"/>
            <a:ext cx="400050" cy="244476"/>
          </a:xfrm>
        </p:spPr>
        <p:txBody>
          <a:bodyPr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71450"/>
            <a:ext cx="8153400" cy="74295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2/10/2010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8153400" cy="33718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1" y="2057400"/>
            <a:ext cx="7123113" cy="1254919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143000"/>
            <a:ext cx="9144000" cy="85725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00150"/>
            <a:ext cx="1295400" cy="7429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200150"/>
            <a:ext cx="7772400" cy="7429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200150"/>
            <a:ext cx="7620000" cy="74295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2/10/2010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314450"/>
            <a:ext cx="1295400" cy="526257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192175"/>
            <a:ext cx="3886200" cy="3429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192175"/>
            <a:ext cx="3886200" cy="3429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F16987C-6057-4106-AD1D-CB00420E83A9}" type="datetimeFigureOut">
              <a:rPr lang="en-US" smtClean="0"/>
              <a:pPr/>
              <a:t>2/10/2010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04787"/>
            <a:ext cx="8153400" cy="652463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1828800"/>
            <a:ext cx="3886200" cy="26860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1828800"/>
            <a:ext cx="3886200" cy="26860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F16987C-6057-4106-AD1D-CB00420E83A9}" type="datetimeFigureOut">
              <a:rPr lang="en-US" smtClean="0"/>
              <a:pPr/>
              <a:t>2/10/2010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314450"/>
            <a:ext cx="3886200" cy="48006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314450"/>
            <a:ext cx="3886200" cy="48006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2/10/2010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2/10/2010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4686300"/>
            <a:ext cx="5334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04787"/>
            <a:ext cx="8077200" cy="652463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2/10/2010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314450"/>
            <a:ext cx="1600200" cy="325755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314450"/>
            <a:ext cx="6400800" cy="33147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4114800"/>
            <a:ext cx="7315200" cy="51435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3429000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3497580"/>
            <a:ext cx="1463040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3490722"/>
            <a:ext cx="7598664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486150"/>
            <a:ext cx="7315200" cy="51435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515035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4686300"/>
            <a:ext cx="2667000" cy="273844"/>
          </a:xfrm>
        </p:spPr>
        <p:txBody>
          <a:bodyPr rtlCol="0"/>
          <a:lstStyle/>
          <a:p>
            <a:fld id="{6F16987C-6057-4106-AD1D-CB00420E83A9}" type="datetimeFigureOut">
              <a:rPr lang="en-US" smtClean="0"/>
              <a:pPr/>
              <a:t>2/10/2010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3500437"/>
            <a:ext cx="1447800" cy="497684"/>
          </a:xfrm>
        </p:spPr>
        <p:txBody>
          <a:bodyPr rtlCol="0"/>
          <a:lstStyle>
            <a:lvl1pPr>
              <a:defRPr sz="2800"/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4686155"/>
            <a:ext cx="4572000" cy="273844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3426714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71450"/>
            <a:ext cx="8153400" cy="74295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200150"/>
            <a:ext cx="8153400" cy="339471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4686300"/>
            <a:ext cx="2667000" cy="273844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F16987C-6057-4106-AD1D-CB00420E83A9}" type="datetimeFigureOut">
              <a:rPr lang="en-US" smtClean="0"/>
              <a:pPr/>
              <a:t>2/10/2010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1" y="4686155"/>
            <a:ext cx="5421083" cy="273844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925830"/>
            <a:ext cx="9144000" cy="24003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960120"/>
            <a:ext cx="533400" cy="1714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960120"/>
            <a:ext cx="8553450" cy="1714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954167"/>
            <a:ext cx="533400" cy="18335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742950"/>
            <a:ext cx="6477000" cy="3657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UW Extension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Certificate Program in</a:t>
            </a:r>
            <a:br>
              <a:rPr lang="en-US" dirty="0" smtClean="0"/>
            </a:br>
            <a:r>
              <a:rPr lang="en-US" dirty="0" smtClean="0"/>
              <a:t>Game Development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quarter:</a:t>
            </a:r>
            <a:br>
              <a:rPr lang="en-US" dirty="0" smtClean="0"/>
            </a:br>
            <a:r>
              <a:rPr lang="en-US" dirty="0" smtClean="0"/>
              <a:t>Advanced Graphics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asset pipeline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Character </a:t>
            </a:r>
            <a:r>
              <a:rPr lang="en-US" dirty="0" err="1" smtClean="0"/>
              <a:t>toolchain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Everything typically edited in 3</a:t>
            </a:r>
            <a:r>
              <a:rPr lang="en-US" baseline="30000" dirty="0" smtClean="0"/>
              <a:t>rd</a:t>
            </a:r>
            <a:r>
              <a:rPr lang="en-US" dirty="0" smtClean="0"/>
              <a:t> party tools</a:t>
            </a:r>
          </a:p>
          <a:p>
            <a:r>
              <a:rPr lang="en-US" dirty="0" smtClean="0"/>
              <a:t>Exporters for everything</a:t>
            </a:r>
          </a:p>
          <a:p>
            <a:pPr lvl="1"/>
            <a:r>
              <a:rPr lang="en-US" dirty="0" smtClean="0"/>
              <a:t>Not everything: game can use standard file formats</a:t>
            </a:r>
          </a:p>
          <a:p>
            <a:r>
              <a:rPr lang="en-US" dirty="0" smtClean="0"/>
              <a:t>Converters</a:t>
            </a:r>
          </a:p>
          <a:p>
            <a:pPr lvl="1"/>
            <a:r>
              <a:rPr lang="en-US" dirty="0" smtClean="0"/>
              <a:t>Animation </a:t>
            </a:r>
            <a:r>
              <a:rPr lang="en-US" dirty="0" err="1" smtClean="0"/>
              <a:t>keyframing</a:t>
            </a:r>
            <a:r>
              <a:rPr lang="en-US" dirty="0" smtClean="0"/>
              <a:t>/optimizing/matching</a:t>
            </a:r>
          </a:p>
          <a:p>
            <a:pPr lvl="1"/>
            <a:r>
              <a:rPr lang="en-US" dirty="0" smtClean="0"/>
              <a:t>Parsers/compilers for scripts and description files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Special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Particle systems</a:t>
            </a:r>
          </a:p>
          <a:p>
            <a:pPr lvl="1"/>
            <a:r>
              <a:rPr lang="en-US" dirty="0" smtClean="0"/>
              <a:t>Hopefully, data-driven and with an editor tool</a:t>
            </a:r>
          </a:p>
          <a:p>
            <a:r>
              <a:rPr lang="en-US" dirty="0" smtClean="0"/>
              <a:t>Full-screen post-processing</a:t>
            </a:r>
          </a:p>
          <a:p>
            <a:r>
              <a:rPr lang="en-US" dirty="0" smtClean="0"/>
              <a:t>Decals</a:t>
            </a:r>
          </a:p>
          <a:p>
            <a:r>
              <a:rPr lang="en-US" dirty="0" smtClean="0"/>
              <a:t>Skyboxes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Miscellaneous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Fonts</a:t>
            </a:r>
          </a:p>
          <a:p>
            <a:pPr lvl="1"/>
            <a:r>
              <a:rPr lang="en-US" dirty="0" smtClean="0"/>
              <a:t>Possibly including Chinese, Japanese, Korean</a:t>
            </a:r>
          </a:p>
          <a:p>
            <a:pPr lvl="2"/>
            <a:r>
              <a:rPr lang="en-US" dirty="0" smtClean="0"/>
              <a:t>Using limited vocabularies?</a:t>
            </a:r>
          </a:p>
          <a:p>
            <a:r>
              <a:rPr lang="en-US" dirty="0" smtClean="0"/>
              <a:t>Backgrounds, icons, 2D animations, etc…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514600"/>
            <a:ext cx="8153400" cy="20574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Learn the value of a well crafted asset pipeline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Review implementation strategies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Game development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Four stages:</a:t>
            </a:r>
          </a:p>
          <a:p>
            <a:pPr lvl="1"/>
            <a:r>
              <a:rPr lang="en-US" dirty="0" smtClean="0"/>
              <a:t>Prototyping</a:t>
            </a:r>
          </a:p>
          <a:p>
            <a:pPr lvl="1"/>
            <a:r>
              <a:rPr lang="en-US" dirty="0" smtClean="0"/>
              <a:t>Technology development</a:t>
            </a:r>
          </a:p>
          <a:p>
            <a:pPr lvl="1"/>
            <a:r>
              <a:rPr lang="en-US" dirty="0" smtClean="0"/>
              <a:t>Production</a:t>
            </a:r>
          </a:p>
          <a:p>
            <a:pPr lvl="1"/>
            <a:r>
              <a:rPr lang="en-US" dirty="0" smtClean="0"/>
              <a:t>Release</a:t>
            </a:r>
          </a:p>
          <a:p>
            <a:r>
              <a:rPr lang="en-US" dirty="0" smtClean="0"/>
              <a:t>Production stage: at least 50% of time and effort</a:t>
            </a:r>
          </a:p>
          <a:p>
            <a:pPr lvl="1"/>
            <a:r>
              <a:rPr lang="en-US" dirty="0" smtClean="0"/>
              <a:t>Driven by designers and artists, not programmers</a:t>
            </a:r>
          </a:p>
          <a:p>
            <a:pPr lvl="1"/>
            <a:r>
              <a:rPr lang="en-US" dirty="0" smtClean="0"/>
              <a:t>Programmers must ensure production can be sustained</a:t>
            </a:r>
          </a:p>
          <a:p>
            <a:pPr lvl="1"/>
            <a:r>
              <a:rPr lang="en-US" dirty="0" smtClean="0"/>
              <a:t>Technology development must be done accordingly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Graphics production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Driven by artists… mostly</a:t>
            </a:r>
          </a:p>
          <a:p>
            <a:pPr lvl="1"/>
            <a:r>
              <a:rPr lang="en-US" dirty="0" smtClean="0"/>
              <a:t>Designers drive “what”, artists drive “how”</a:t>
            </a:r>
          </a:p>
          <a:p>
            <a:r>
              <a:rPr lang="en-US" dirty="0" smtClean="0"/>
              <a:t>Programmers define the limitations</a:t>
            </a:r>
          </a:p>
          <a:p>
            <a:pPr lvl="1"/>
            <a:r>
              <a:rPr lang="en-US" dirty="0" smtClean="0"/>
              <a:t>Vertex density in the meshes</a:t>
            </a:r>
          </a:p>
          <a:p>
            <a:pPr lvl="1"/>
            <a:r>
              <a:rPr lang="en-US" dirty="0" smtClean="0"/>
              <a:t>Resolution of the textures</a:t>
            </a:r>
          </a:p>
          <a:p>
            <a:pPr lvl="1"/>
            <a:r>
              <a:rPr lang="en-US" dirty="0" smtClean="0"/>
              <a:t>Size of the textures in memory (compressed formats)</a:t>
            </a:r>
          </a:p>
          <a:p>
            <a:pPr lvl="1"/>
            <a:r>
              <a:rPr lang="en-US" dirty="0" smtClean="0"/>
              <a:t>Bone counts, units of measurement, material features…</a:t>
            </a:r>
          </a:p>
          <a:p>
            <a:r>
              <a:rPr lang="en-US" dirty="0" smtClean="0"/>
              <a:t>Programmers also create the tools</a:t>
            </a:r>
          </a:p>
          <a:p>
            <a:pPr lvl="1"/>
            <a:r>
              <a:rPr lang="en-US" dirty="0" smtClean="0"/>
              <a:t>Exporters/importers, converters, packers/</a:t>
            </a:r>
            <a:r>
              <a:rPr lang="en-US" dirty="0" err="1" smtClean="0"/>
              <a:t>unpackers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ideal </a:t>
            </a:r>
            <a:r>
              <a:rPr lang="en-US" dirty="0" err="1" smtClean="0"/>
              <a:t>toolchain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Designers/artists generate a ton of asset files</a:t>
            </a:r>
          </a:p>
          <a:p>
            <a:pPr lvl="1"/>
            <a:r>
              <a:rPr lang="en-US" dirty="0" smtClean="0"/>
              <a:t>Using exporters and editors</a:t>
            </a:r>
          </a:p>
          <a:p>
            <a:pPr lvl="1"/>
            <a:r>
              <a:rPr lang="en-US" dirty="0" smtClean="0"/>
              <a:t>Game can use those files directly</a:t>
            </a:r>
          </a:p>
          <a:p>
            <a:pPr lvl="1"/>
            <a:r>
              <a:rPr lang="en-US" dirty="0" smtClean="0"/>
              <a:t>Reloading them on the fly when they change</a:t>
            </a:r>
          </a:p>
          <a:p>
            <a:pPr lvl="2"/>
            <a:r>
              <a:rPr lang="en-US" dirty="0" smtClean="0"/>
              <a:t>Fast iteration!</a:t>
            </a:r>
          </a:p>
          <a:p>
            <a:r>
              <a:rPr lang="en-US" dirty="0" smtClean="0"/>
              <a:t>One tool or batch of tools packs/optimizes assets</a:t>
            </a:r>
          </a:p>
          <a:p>
            <a:pPr lvl="1"/>
            <a:r>
              <a:rPr lang="en-US" dirty="0" smtClean="0"/>
              <a:t>Game can use the packed/optimized assets</a:t>
            </a:r>
          </a:p>
          <a:p>
            <a:pPr lvl="1"/>
            <a:r>
              <a:rPr lang="en-US" dirty="0" smtClean="0"/>
              <a:t>Individual files can override them</a:t>
            </a:r>
          </a:p>
          <a:p>
            <a:pPr lvl="2"/>
            <a:r>
              <a:rPr lang="en-US" dirty="0" smtClean="0"/>
              <a:t>Fast game and fast iteration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Archives/pack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Like ZIP files</a:t>
            </a:r>
          </a:p>
          <a:p>
            <a:pPr lvl="1"/>
            <a:r>
              <a:rPr lang="en-US" dirty="0" smtClean="0"/>
              <a:t>Sometimes, they are actual ZIP files</a:t>
            </a:r>
          </a:p>
          <a:p>
            <a:pPr lvl="1"/>
            <a:r>
              <a:rPr lang="en-US" dirty="0" smtClean="0"/>
              <a:t>Often different, with </a:t>
            </a:r>
            <a:r>
              <a:rPr lang="en-US" dirty="0" smtClean="0"/>
              <a:t>a separate </a:t>
            </a:r>
            <a:r>
              <a:rPr lang="en-US" dirty="0" smtClean="0"/>
              <a:t>TOC</a:t>
            </a:r>
          </a:p>
          <a:p>
            <a:pPr lvl="2"/>
            <a:r>
              <a:rPr lang="en-US" dirty="0" smtClean="0"/>
              <a:t>(Table </a:t>
            </a:r>
            <a:r>
              <a:rPr lang="en-US" dirty="0" smtClean="0"/>
              <a:t>Of Contents)</a:t>
            </a:r>
          </a:p>
          <a:p>
            <a:r>
              <a:rPr lang="en-US" dirty="0" smtClean="0"/>
              <a:t>Use them instead of using individual files</a:t>
            </a:r>
          </a:p>
          <a:p>
            <a:pPr lvl="1"/>
            <a:r>
              <a:rPr lang="en-US" dirty="0" smtClean="0"/>
              <a:t>Lay out all assets smartly to reduce </a:t>
            </a:r>
            <a:r>
              <a:rPr lang="en-US" dirty="0" smtClean="0"/>
              <a:t>disk </a:t>
            </a:r>
            <a:r>
              <a:rPr lang="en-US" dirty="0" smtClean="0"/>
              <a:t>seeking</a:t>
            </a:r>
            <a:endParaRPr lang="en-US" dirty="0" smtClean="0"/>
          </a:p>
          <a:p>
            <a:pPr lvl="1"/>
            <a:r>
              <a:rPr lang="en-US" dirty="0" smtClean="0"/>
              <a:t>Improve read speed by using compression</a:t>
            </a:r>
          </a:p>
          <a:p>
            <a:pPr lvl="2"/>
            <a:r>
              <a:rPr lang="en-US" dirty="0" err="1" smtClean="0"/>
              <a:t>Zlib</a:t>
            </a:r>
            <a:r>
              <a:rPr lang="en-US" dirty="0" smtClean="0"/>
              <a:t> is a common choice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Terrain/environment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Static geometry: floor, walls, ceiling</a:t>
            </a:r>
          </a:p>
          <a:p>
            <a:pPr lvl="1"/>
            <a:r>
              <a:rPr lang="en-US" dirty="0" smtClean="0"/>
              <a:t>Textures, materials and lighting</a:t>
            </a:r>
          </a:p>
          <a:p>
            <a:pPr lvl="1"/>
            <a:r>
              <a:rPr lang="en-US" dirty="0" smtClean="0"/>
              <a:t>Also decorative meshes, like lampposts</a:t>
            </a:r>
          </a:p>
          <a:p>
            <a:pPr lvl="1"/>
            <a:r>
              <a:rPr lang="en-US" dirty="0" smtClean="0"/>
              <a:t>Also triggers, navigation maps, attach points</a:t>
            </a:r>
          </a:p>
          <a:p>
            <a:r>
              <a:rPr lang="en-US" dirty="0" smtClean="0"/>
              <a:t>Height map, BSP, arbitrary mesh, portals…</a:t>
            </a:r>
          </a:p>
          <a:p>
            <a:r>
              <a:rPr lang="en-US" dirty="0" smtClean="0"/>
              <a:t>Static vs. streaming</a:t>
            </a:r>
          </a:p>
          <a:p>
            <a:r>
              <a:rPr lang="en-US" dirty="0" smtClean="0"/>
              <a:t>Breakable environments</a:t>
            </a:r>
          </a:p>
          <a:p>
            <a:pPr lvl="1"/>
            <a:r>
              <a:rPr lang="en-US" dirty="0" smtClean="0"/>
              <a:t>Usually done by mesh substitution</a:t>
            </a:r>
          </a:p>
          <a:p>
            <a:r>
              <a:rPr lang="en-US" dirty="0" smtClean="0"/>
              <a:t>Typically very homogeneous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Terrain/environment </a:t>
            </a:r>
            <a:r>
              <a:rPr lang="en-US" dirty="0" err="1" smtClean="0"/>
              <a:t>toolchain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Editors for BSPs, portals, level object placement…</a:t>
            </a:r>
          </a:p>
          <a:p>
            <a:pPr lvl="1"/>
            <a:r>
              <a:rPr lang="en-US" dirty="0" smtClean="0"/>
              <a:t>Also partitioning and layout for streaming</a:t>
            </a:r>
          </a:p>
          <a:p>
            <a:r>
              <a:rPr lang="en-US" dirty="0" smtClean="0"/>
              <a:t>Exporters for textures, meshes, materials…</a:t>
            </a:r>
          </a:p>
          <a:p>
            <a:pPr lvl="1"/>
            <a:r>
              <a:rPr lang="en-US" dirty="0" smtClean="0"/>
              <a:t>Usually created with 3</a:t>
            </a:r>
            <a:r>
              <a:rPr lang="en-US" baseline="30000" dirty="0" smtClean="0"/>
              <a:t>rd</a:t>
            </a:r>
            <a:r>
              <a:rPr lang="en-US" dirty="0" smtClean="0"/>
              <a:t> party tools</a:t>
            </a:r>
          </a:p>
          <a:p>
            <a:r>
              <a:rPr lang="en-US" dirty="0" smtClean="0"/>
              <a:t>Converters</a:t>
            </a:r>
          </a:p>
          <a:p>
            <a:pPr lvl="1"/>
            <a:r>
              <a:rPr lang="en-US" dirty="0" smtClean="0"/>
              <a:t>Images into </a:t>
            </a:r>
            <a:r>
              <a:rPr lang="en-US" dirty="0" err="1" smtClean="0"/>
              <a:t>heightmaps</a:t>
            </a:r>
            <a:endParaRPr lang="en-US" dirty="0" smtClean="0"/>
          </a:p>
          <a:p>
            <a:pPr lvl="1"/>
            <a:r>
              <a:rPr lang="en-US" dirty="0" smtClean="0"/>
              <a:t>Texture and material/shader packers</a:t>
            </a:r>
          </a:p>
          <a:p>
            <a:pPr lvl="1"/>
            <a:r>
              <a:rPr lang="en-US" dirty="0" smtClean="0"/>
              <a:t>Development assets into optimized</a:t>
            </a:r>
          </a:p>
          <a:p>
            <a:pPr lvl="1"/>
            <a:r>
              <a:rPr lang="en-US" dirty="0" smtClean="0"/>
              <a:t>Stitch environment </a:t>
            </a:r>
            <a:r>
              <a:rPr lang="en-US" dirty="0" smtClean="0"/>
              <a:t>chunks</a:t>
            </a:r>
          </a:p>
          <a:p>
            <a:pPr lvl="1"/>
            <a:r>
              <a:rPr lang="en-US" dirty="0" err="1" smtClean="0"/>
              <a:t>Radiosity</a:t>
            </a:r>
            <a:r>
              <a:rPr lang="en-US" dirty="0" smtClean="0"/>
              <a:t> </a:t>
            </a:r>
            <a:r>
              <a:rPr lang="en-US" dirty="0" err="1" smtClean="0"/>
              <a:t>lightmap</a:t>
            </a:r>
            <a:r>
              <a:rPr lang="en-US" dirty="0" smtClean="0"/>
              <a:t> generators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Characters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Cars, animals, monsters, people…</a:t>
            </a:r>
          </a:p>
          <a:p>
            <a:pPr lvl="1"/>
            <a:r>
              <a:rPr lang="en-US" dirty="0" smtClean="0"/>
              <a:t>Textures, materials, meshes, skeletons…</a:t>
            </a:r>
          </a:p>
          <a:p>
            <a:r>
              <a:rPr lang="en-US" dirty="0" smtClean="0"/>
              <a:t>Animations, poses, transitions</a:t>
            </a:r>
          </a:p>
          <a:p>
            <a:pPr lvl="1"/>
            <a:r>
              <a:rPr lang="en-US" dirty="0" smtClean="0"/>
              <a:t>Programmer must provide all limitations</a:t>
            </a:r>
          </a:p>
          <a:p>
            <a:pPr lvl="1"/>
            <a:r>
              <a:rPr lang="en-US" dirty="0" smtClean="0"/>
              <a:t>Physics substitute animations with code</a:t>
            </a:r>
          </a:p>
          <a:p>
            <a:r>
              <a:rPr lang="en-US" dirty="0" smtClean="0"/>
              <a:t>AI scripts and </a:t>
            </a:r>
            <a:r>
              <a:rPr lang="en-US" dirty="0" err="1" smtClean="0"/>
              <a:t>gameplay</a:t>
            </a:r>
            <a:r>
              <a:rPr lang="en-US" dirty="0" smtClean="0"/>
              <a:t> parameters</a:t>
            </a:r>
          </a:p>
          <a:p>
            <a:r>
              <a:rPr lang="en-US" dirty="0" smtClean="0"/>
              <a:t>Lots of variation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7534</TotalTime>
  <Words>437</Words>
  <Application>Microsoft Office PowerPoint</Application>
  <PresentationFormat>On-screen Show (16:9)</PresentationFormat>
  <Paragraphs>91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Median</vt:lpstr>
      <vt:lpstr>UW Extension  Certificate Program in Game Development   2nd quarter: Advanced Graphics</vt:lpstr>
      <vt:lpstr>Goals</vt:lpstr>
      <vt:lpstr>Game development process</vt:lpstr>
      <vt:lpstr>Graphics production</vt:lpstr>
      <vt:lpstr>The ideal toolchain</vt:lpstr>
      <vt:lpstr>Archives/pack files</vt:lpstr>
      <vt:lpstr>Terrain/environment</vt:lpstr>
      <vt:lpstr>Terrain/environment toolchain</vt:lpstr>
      <vt:lpstr>Characters</vt:lpstr>
      <vt:lpstr>Character toolchain</vt:lpstr>
      <vt:lpstr>Special effects</vt:lpstr>
      <vt:lpstr>Miscellaneous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JCAB</dc:creator>
  <cp:lastModifiedBy>JCAB</cp:lastModifiedBy>
  <cp:revision>636</cp:revision>
  <dcterms:created xsi:type="dcterms:W3CDTF">2007-12-02T23:11:43Z</dcterms:created>
  <dcterms:modified xsi:type="dcterms:W3CDTF">2010-02-11T06:08:17Z</dcterms:modified>
</cp:coreProperties>
</file>