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7"/>
  </p:notesMasterIdLst>
  <p:handoutMasterIdLst>
    <p:handoutMasterId r:id="rId8"/>
  </p:handoutMasterIdLst>
  <p:sldIdLst>
    <p:sldId id="256" r:id="rId2"/>
    <p:sldId id="265" r:id="rId3"/>
    <p:sldId id="260" r:id="rId4"/>
    <p:sldId id="262" r:id="rId5"/>
    <p:sldId id="263" r:id="rId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53" autoAdjust="0"/>
    <p:restoredTop sz="81852" autoAdjust="0"/>
  </p:normalViewPr>
  <p:slideViewPr>
    <p:cSldViewPr>
      <p:cViewPr varScale="1">
        <p:scale>
          <a:sx n="85" d="100"/>
          <a:sy n="85" d="100"/>
        </p:scale>
        <p:origin x="-624" y="-9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895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592" y="-8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4E518F-B681-426E-BF33-9A2CBA5B0A0A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C61D70-39AE-47BC-A2AF-811566DBCC3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18F9A2-066A-4C10-B5D6-E094A8022733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E4AF6C-4C2B-43A7-9EB2-1A7BFFD8B49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Caps bits are imperfect</a:t>
            </a:r>
            <a:r>
              <a:rPr lang="en-US" baseline="0" dirty="0" smtClean="0"/>
              <a:t> by definition.</a:t>
            </a:r>
          </a:p>
          <a:p>
            <a:r>
              <a:rPr lang="en-US" baseline="0" dirty="0" smtClean="0"/>
              <a:t>DX10 doesn’t have them anymore.</a:t>
            </a:r>
          </a:p>
          <a:p>
            <a:endParaRPr lang="en-US" baseline="0" dirty="0" smtClean="0"/>
          </a:p>
          <a:p>
            <a:r>
              <a:rPr lang="en-US" baseline="0" dirty="0" smtClean="0"/>
              <a:t>OpenGL never had them (only for extensions).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E4AF6C-4C2B-43A7-9EB2-1A7BFFD8B499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4478274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4539996"/>
            <a:ext cx="2249424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4533138"/>
            <a:ext cx="6784848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3028950"/>
            <a:ext cx="6477000" cy="13716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4537528"/>
            <a:ext cx="6705600" cy="51435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4551524"/>
            <a:ext cx="2057400" cy="51435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177404"/>
            <a:ext cx="5867400" cy="273844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171450"/>
            <a:ext cx="8382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457201"/>
            <a:ext cx="2057400" cy="4137422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5562600" cy="413742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4686302"/>
            <a:ext cx="2209800" cy="273844"/>
          </a:xfrm>
        </p:spPr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2" y="4686156"/>
            <a:ext cx="5573483" cy="273844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51435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457200"/>
            <a:ext cx="228600" cy="46863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40005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056313" y="77787"/>
            <a:ext cx="400050" cy="244476"/>
          </a:xfrm>
        </p:spPr>
        <p:txBody>
          <a:bodyPr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71450"/>
            <a:ext cx="8153400" cy="74295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200150"/>
            <a:ext cx="8153400" cy="33718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1" y="2057400"/>
            <a:ext cx="7123113" cy="1254919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143000"/>
            <a:ext cx="9144000" cy="85725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00150"/>
            <a:ext cx="1295400" cy="7429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200150"/>
            <a:ext cx="7772400" cy="7429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200150"/>
            <a:ext cx="7620000" cy="74295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314450"/>
            <a:ext cx="1295400" cy="526257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192175"/>
            <a:ext cx="3886200" cy="3429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04787"/>
            <a:ext cx="8153400" cy="652463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1828800"/>
            <a:ext cx="3886200" cy="268605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314450"/>
            <a:ext cx="3886200" cy="48006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314450"/>
            <a:ext cx="3886200" cy="48006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4686300"/>
            <a:ext cx="533400" cy="28575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04787"/>
            <a:ext cx="8077200" cy="652463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314450"/>
            <a:ext cx="1600200" cy="325755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314450"/>
            <a:ext cx="6400800" cy="33147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4114800"/>
            <a:ext cx="7315200" cy="51435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3429000"/>
            <a:ext cx="9144000" cy="665226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3497580"/>
            <a:ext cx="1463040" cy="5349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3490722"/>
            <a:ext cx="7598664" cy="534924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3486150"/>
            <a:ext cx="7315200" cy="51435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515035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4686300"/>
            <a:ext cx="2667000" cy="273844"/>
          </a:xfrm>
        </p:spPr>
        <p:txBody>
          <a:bodyPr rtlCol="0"/>
          <a:lstStyle/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3500437"/>
            <a:ext cx="1447800" cy="497684"/>
          </a:xfrm>
        </p:spPr>
        <p:txBody>
          <a:bodyPr rtlCol="0"/>
          <a:lstStyle>
            <a:lvl1pPr>
              <a:defRPr sz="2800"/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4686155"/>
            <a:ext cx="4572000" cy="273844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3426714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71450"/>
            <a:ext cx="8153400" cy="74295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200150"/>
            <a:ext cx="8153400" cy="339471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F16987C-6057-4106-AD1D-CB00420E83A9}" type="datetimeFigureOut">
              <a:rPr lang="en-US" smtClean="0"/>
              <a:pPr/>
              <a:t>1/12/2011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92583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960120"/>
            <a:ext cx="533400" cy="1714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960120"/>
            <a:ext cx="8553450" cy="17145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954167"/>
            <a:ext cx="533400" cy="183357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B6FDE98-CA2F-48FF-A261-E1951FC831C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742950"/>
            <a:ext cx="6477000" cy="3657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UW Extension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Certificate Program in</a:t>
            </a:r>
            <a:br>
              <a:rPr lang="en-US" dirty="0" smtClean="0"/>
            </a:br>
            <a:r>
              <a:rPr lang="en-US" dirty="0" smtClean="0"/>
              <a:t>Game Development 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quarter:</a:t>
            </a:r>
            <a:br>
              <a:rPr lang="en-US" dirty="0" smtClean="0"/>
            </a:br>
            <a:r>
              <a:rPr lang="en-US" dirty="0" smtClean="0"/>
              <a:t>Advanced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Direct3D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514600"/>
            <a:ext cx="8153400" cy="205740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Review the basics of Direct3D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Direct3D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It is an abstraction over the hardware</a:t>
            </a:r>
          </a:p>
          <a:p>
            <a:pPr lvl="1"/>
            <a:r>
              <a:rPr lang="en-US" dirty="0" smtClean="0"/>
              <a:t>You can see it as the specification of a “virtual GPU”</a:t>
            </a:r>
          </a:p>
          <a:p>
            <a:pPr lvl="1"/>
            <a:r>
              <a:rPr lang="en-US" dirty="0" smtClean="0"/>
              <a:t>Caps bits specify what can and cannot be done</a:t>
            </a:r>
          </a:p>
          <a:p>
            <a:r>
              <a:rPr lang="en-US" dirty="0" smtClean="0"/>
              <a:t>OpenGL is an alternative</a:t>
            </a:r>
          </a:p>
          <a:p>
            <a:pPr lvl="1"/>
            <a:r>
              <a:rPr lang="en-US" dirty="0" smtClean="0"/>
              <a:t>Pretty much required on some platforms (Mac, Linux)</a:t>
            </a:r>
          </a:p>
          <a:p>
            <a:pPr lvl="1"/>
            <a:r>
              <a:rPr lang="en-US" dirty="0" smtClean="0"/>
              <a:t>Very different style, but very similar functionality</a:t>
            </a:r>
          </a:p>
          <a:p>
            <a:pPr lvl="1"/>
            <a:r>
              <a:rPr lang="en-US" dirty="0" smtClean="0"/>
              <a:t>OpenGL ES: the only alternative in the mobile space</a:t>
            </a:r>
          </a:p>
          <a:p>
            <a:r>
              <a:rPr lang="en-US" dirty="0" smtClean="0"/>
              <a:t>Learn it well</a:t>
            </a:r>
          </a:p>
          <a:p>
            <a:pPr lvl="1"/>
            <a:r>
              <a:rPr lang="en-US" dirty="0" smtClean="0"/>
              <a:t>Use the documentation!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Using COM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Direct3D uses COM interfaces but not the full COM OLE infrastructure</a:t>
            </a:r>
          </a:p>
          <a:p>
            <a:pPr lvl="1"/>
            <a:r>
              <a:rPr lang="en-US" dirty="0" smtClean="0"/>
              <a:t>No </a:t>
            </a:r>
            <a:r>
              <a:rPr lang="en-US" dirty="0" err="1" smtClean="0"/>
              <a:t>CoCreateInstance</a:t>
            </a:r>
            <a:r>
              <a:rPr lang="en-US" dirty="0" smtClean="0"/>
              <a:t> and such</a:t>
            </a:r>
          </a:p>
          <a:p>
            <a:pPr lvl="1"/>
            <a:r>
              <a:rPr lang="en-US" dirty="0" smtClean="0"/>
              <a:t>Very little </a:t>
            </a:r>
            <a:r>
              <a:rPr lang="en-US" dirty="0" err="1" smtClean="0"/>
              <a:t>QueryInterface</a:t>
            </a:r>
            <a:r>
              <a:rPr lang="en-US" dirty="0" smtClean="0"/>
              <a:t>, if </a:t>
            </a:r>
            <a:r>
              <a:rPr lang="en-US" dirty="0" smtClean="0"/>
              <a:t>any (more in D3D10 and D3D11)</a:t>
            </a:r>
            <a:endParaRPr lang="en-US" dirty="0" smtClean="0"/>
          </a:p>
          <a:p>
            <a:r>
              <a:rPr lang="en-US" dirty="0" smtClean="0"/>
              <a:t>Interfaces are reference-counted. Use this well!</a:t>
            </a:r>
          </a:p>
          <a:p>
            <a:pPr lvl="1"/>
            <a:r>
              <a:rPr lang="en-US" dirty="0" smtClean="0"/>
              <a:t>References mean ownership</a:t>
            </a:r>
          </a:p>
          <a:p>
            <a:pPr lvl="1"/>
            <a:r>
              <a:rPr lang="en-US" dirty="0" smtClean="0"/>
              <a:t>Ownership means responsibility!</a:t>
            </a:r>
          </a:p>
          <a:p>
            <a:pPr lvl="1"/>
            <a:r>
              <a:rPr lang="en-US" dirty="0" smtClean="0"/>
              <a:t>Be obsessively careful if you need to</a:t>
            </a:r>
          </a:p>
          <a:p>
            <a:pPr lvl="1"/>
            <a:r>
              <a:rPr lang="en-US" dirty="0" smtClean="0"/>
              <a:t>Use </a:t>
            </a:r>
            <a:r>
              <a:rPr lang="en-US" dirty="0" err="1" smtClean="0"/>
              <a:t>CComPtr</a:t>
            </a:r>
            <a:r>
              <a:rPr lang="en-US" dirty="0" smtClean="0"/>
              <a:t> or something similar if you can</a:t>
            </a:r>
          </a:p>
          <a:p>
            <a:pPr lvl="2"/>
            <a:r>
              <a:rPr lang="en-US" dirty="0" smtClean="0"/>
              <a:t>But remember, the ultimate responsibility is yours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Direct3D interfaces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IDirect3DDevice9 – main interface</a:t>
            </a:r>
          </a:p>
          <a:p>
            <a:pPr lvl="1"/>
            <a:r>
              <a:rPr lang="en-US" dirty="0" smtClean="0"/>
              <a:t>Represents the GPU itself</a:t>
            </a:r>
          </a:p>
          <a:p>
            <a:r>
              <a:rPr lang="en-US" dirty="0" smtClean="0"/>
              <a:t>IDirect3DSwapChain9 – represents the screen</a:t>
            </a:r>
          </a:p>
          <a:p>
            <a:r>
              <a:rPr lang="en-US" dirty="0" smtClean="0"/>
              <a:t>IDirect3DResource9 derivatives – data</a:t>
            </a:r>
          </a:p>
          <a:p>
            <a:pPr lvl="1"/>
            <a:r>
              <a:rPr lang="en-US" dirty="0" smtClean="0"/>
              <a:t>Represent memory buffers with various kinds of data</a:t>
            </a:r>
          </a:p>
          <a:p>
            <a:pPr lvl="1"/>
            <a:r>
              <a:rPr lang="en-US" dirty="0" smtClean="0"/>
              <a:t>Texture, vertex buffer, etc…</a:t>
            </a:r>
          </a:p>
          <a:p>
            <a:r>
              <a:rPr lang="en-US" dirty="0" smtClean="0"/>
              <a:t>IDirect3DVertexShader9/ IDirect3DPixelShader9</a:t>
            </a:r>
          </a:p>
          <a:p>
            <a:pPr lvl="1"/>
            <a:r>
              <a:rPr lang="en-US" dirty="0" smtClean="0"/>
              <a:t>Represent specific vertex and pixel transformations</a:t>
            </a:r>
          </a:p>
          <a:p>
            <a:r>
              <a:rPr lang="en-US" dirty="0" smtClean="0"/>
              <a:t>IDirect3DQuery9 – data extracted from the GPU</a:t>
            </a:r>
          </a:p>
          <a:p>
            <a:r>
              <a:rPr lang="en-US" dirty="0" smtClean="0"/>
              <a:t>IDirect3DStateBlock9 – batched GPU state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3090</TotalTime>
  <Words>226</Words>
  <Application>Microsoft Office PowerPoint</Application>
  <PresentationFormat>On-screen Show (16:9)</PresentationFormat>
  <Paragraphs>40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Median</vt:lpstr>
      <vt:lpstr>UW Extension  Certificate Program in Game Development   2nd quarter: Advanced Graphics</vt:lpstr>
      <vt:lpstr>Goals</vt:lpstr>
      <vt:lpstr>Direct3D</vt:lpstr>
      <vt:lpstr>Using COM interfaces</vt:lpstr>
      <vt:lpstr>Direct3D interfaces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JCAB</dc:creator>
  <cp:lastModifiedBy>JCAB</cp:lastModifiedBy>
  <cp:revision>279</cp:revision>
  <dcterms:created xsi:type="dcterms:W3CDTF">2007-12-02T23:11:43Z</dcterms:created>
  <dcterms:modified xsi:type="dcterms:W3CDTF">2011-01-13T06:55:41Z</dcterms:modified>
</cp:coreProperties>
</file>