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6" r:id="rId2"/>
    <p:sldId id="257" r:id="rId3"/>
    <p:sldId id="258" r:id="rId4"/>
    <p:sldId id="259" r:id="rId5"/>
    <p:sldId id="260" r:id="rId6"/>
    <p:sldId id="261" r:id="rId7"/>
    <p:sldId id="262" r:id="rId8"/>
    <p:sldId id="263" r:id="rId9"/>
    <p:sldId id="265" r:id="rId10"/>
    <p:sldId id="285" r:id="rId11"/>
    <p:sldId id="264" r:id="rId12"/>
    <p:sldId id="266" r:id="rId13"/>
    <p:sldId id="271" r:id="rId14"/>
    <p:sldId id="272" r:id="rId15"/>
    <p:sldId id="284" r:id="rId16"/>
    <p:sldId id="268" r:id="rId17"/>
    <p:sldId id="269" r:id="rId18"/>
    <p:sldId id="270" r:id="rId19"/>
    <p:sldId id="273" r:id="rId20"/>
    <p:sldId id="274" r:id="rId21"/>
    <p:sldId id="275" r:id="rId22"/>
    <p:sldId id="280" r:id="rId23"/>
    <p:sldId id="282" r:id="rId24"/>
    <p:sldId id="281" r:id="rId25"/>
    <p:sldId id="276" r:id="rId26"/>
    <p:sldId id="277" r:id="rId27"/>
    <p:sldId id="290" r:id="rId28"/>
    <p:sldId id="291" r:id="rId29"/>
    <p:sldId id="279" r:id="rId30"/>
    <p:sldId id="289" r:id="rId31"/>
    <p:sldId id="287" r:id="rId32"/>
    <p:sldId id="267" r:id="rId33"/>
    <p:sldId id="286" r:id="rId34"/>
  </p:sldIdLst>
  <p:sldSz cx="9144000" cy="5143500" type="screen16x9"/>
  <p:notesSz cx="6858000" cy="9144000"/>
  <p:defaultTextStyle>
    <a:defPPr>
      <a:defRPr lang="en-US"/>
    </a:defPPr>
    <a:lvl1pPr algn="l" rtl="0" eaLnBrk="0" fontAlgn="base" hangingPunct="0">
      <a:spcBef>
        <a:spcPct val="0"/>
      </a:spcBef>
      <a:spcAft>
        <a:spcPct val="0"/>
      </a:spcAft>
      <a:defRPr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64" d="100"/>
          <a:sy n="164" d="100"/>
        </p:scale>
        <p:origin x="-114" y="-276"/>
      </p:cViewPr>
      <p:guideLst>
        <p:guide orient="horz" pos="162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307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307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307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A0D6C5E4-76AF-4907-8D3E-700ACA1C0ECC}"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4100"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9042D624-443F-465C-96B3-CC7097D878EA}"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3F7F9D-F83C-45A1-AAC1-57785A4207D3}" type="slidenum">
              <a:rPr lang="en-US"/>
              <a:pPr/>
              <a:t>1</a:t>
            </a:fld>
            <a:endParaRPr lang="en-US"/>
          </a:p>
        </p:txBody>
      </p:sp>
      <p:sp>
        <p:nvSpPr>
          <p:cNvPr id="6146" name="Rectangle 2"/>
          <p:cNvSpPr>
            <a:spLocks noGrp="1" noRot="1" noChangeAspect="1" noChangeArrowheads="1" noTextEdit="1"/>
          </p:cNvSpPr>
          <p:nvPr>
            <p:ph type="sldImg"/>
          </p:nvPr>
        </p:nvSpPr>
        <p:spPr>
          <a:xfrm>
            <a:off x="381000" y="685800"/>
            <a:ext cx="6096000" cy="3429000"/>
          </a:xfrm>
          <a:ln/>
        </p:spPr>
      </p:sp>
      <p:sp>
        <p:nvSpPr>
          <p:cNvPr id="61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A2E6AC-1E22-4223-B360-B52724CB991F}" type="slidenum">
              <a:rPr lang="en-US"/>
              <a:pPr/>
              <a:t>11</a:t>
            </a:fld>
            <a:endParaRPr lang="en-US"/>
          </a:p>
        </p:txBody>
      </p:sp>
      <p:sp>
        <p:nvSpPr>
          <p:cNvPr id="45058" name="Rectangle 2"/>
          <p:cNvSpPr>
            <a:spLocks noGrp="1" noRot="1" noChangeAspect="1" noChangeArrowheads="1" noTextEdit="1"/>
          </p:cNvSpPr>
          <p:nvPr>
            <p:ph type="sldImg"/>
          </p:nvPr>
        </p:nvSpPr>
        <p:spPr>
          <a:xfrm>
            <a:off x="381000" y="685800"/>
            <a:ext cx="6096000" cy="3429000"/>
          </a:xfrm>
          <a:ln/>
        </p:spPr>
      </p:sp>
      <p:sp>
        <p:nvSpPr>
          <p:cNvPr id="45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F5E99B-B2AA-426F-A58E-683A833CC44B}" type="slidenum">
              <a:rPr lang="en-US"/>
              <a:pPr/>
              <a:t>12</a:t>
            </a:fld>
            <a:endParaRPr lang="en-US"/>
          </a:p>
        </p:txBody>
      </p:sp>
      <p:sp>
        <p:nvSpPr>
          <p:cNvPr id="49154" name="Rectangle 2"/>
          <p:cNvSpPr>
            <a:spLocks noGrp="1" noRot="1" noChangeAspect="1" noChangeArrowheads="1" noTextEdit="1"/>
          </p:cNvSpPr>
          <p:nvPr>
            <p:ph type="sldImg"/>
          </p:nvPr>
        </p:nvSpPr>
        <p:spPr>
          <a:xfrm>
            <a:off x="381000" y="685800"/>
            <a:ext cx="6096000" cy="3429000"/>
          </a:xfrm>
          <a:ln/>
        </p:spPr>
      </p:sp>
      <p:sp>
        <p:nvSpPr>
          <p:cNvPr id="49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7D1A30-710B-4FD7-A081-05DBB2FAC78F}" type="slidenum">
              <a:rPr lang="en-US"/>
              <a:pPr/>
              <a:t>13</a:t>
            </a:fld>
            <a:endParaRPr lang="en-US"/>
          </a:p>
        </p:txBody>
      </p:sp>
      <p:sp>
        <p:nvSpPr>
          <p:cNvPr id="12290" name="Rectangle 2"/>
          <p:cNvSpPr>
            <a:spLocks noGrp="1" noRot="1" noChangeAspect="1" noChangeArrowheads="1" noTextEdit="1"/>
          </p:cNvSpPr>
          <p:nvPr>
            <p:ph type="sldImg"/>
          </p:nvPr>
        </p:nvSpPr>
        <p:spPr>
          <a:xfrm>
            <a:off x="381000" y="685800"/>
            <a:ext cx="6096000" cy="3429000"/>
          </a:xfrm>
          <a:ln/>
        </p:spPr>
      </p:sp>
      <p:sp>
        <p:nvSpPr>
          <p:cNvPr id="12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E48088-CCC3-4F5E-BBC0-0E12B14B9E07}" type="slidenum">
              <a:rPr lang="en-US"/>
              <a:pPr/>
              <a:t>16</a:t>
            </a:fld>
            <a:endParaRPr lang="en-US"/>
          </a:p>
        </p:txBody>
      </p:sp>
      <p:sp>
        <p:nvSpPr>
          <p:cNvPr id="24578" name="Rectangle 2"/>
          <p:cNvSpPr>
            <a:spLocks noGrp="1" noRot="1" noChangeAspect="1" noChangeArrowheads="1" noTextEdit="1"/>
          </p:cNvSpPr>
          <p:nvPr>
            <p:ph type="sldImg"/>
          </p:nvPr>
        </p:nvSpPr>
        <p:spPr>
          <a:xfrm>
            <a:off x="381000" y="685800"/>
            <a:ext cx="6096000" cy="3429000"/>
          </a:xfrm>
          <a:ln/>
        </p:spPr>
      </p:sp>
      <p:sp>
        <p:nvSpPr>
          <p:cNvPr id="24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FEF7AA-3967-466C-B511-E7AC721FDF69}" type="slidenum">
              <a:rPr lang="en-US"/>
              <a:pPr/>
              <a:t>17</a:t>
            </a:fld>
            <a:endParaRPr lang="en-US"/>
          </a:p>
        </p:txBody>
      </p:sp>
      <p:sp>
        <p:nvSpPr>
          <p:cNvPr id="29698" name="Rectangle 2"/>
          <p:cNvSpPr>
            <a:spLocks noGrp="1" noRot="1" noChangeAspect="1" noChangeArrowheads="1" noTextEdit="1"/>
          </p:cNvSpPr>
          <p:nvPr>
            <p:ph type="sldImg"/>
          </p:nvPr>
        </p:nvSpPr>
        <p:spPr>
          <a:xfrm>
            <a:off x="381000" y="685800"/>
            <a:ext cx="6096000" cy="3429000"/>
          </a:xfrm>
          <a:ln/>
        </p:spPr>
      </p:sp>
      <p:sp>
        <p:nvSpPr>
          <p:cNvPr id="29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891B74-32F1-4FCA-B867-833136F1E810}" type="slidenum">
              <a:rPr lang="en-US"/>
              <a:pPr/>
              <a:t>18</a:t>
            </a:fld>
            <a:endParaRPr lang="en-US"/>
          </a:p>
        </p:txBody>
      </p:sp>
      <p:sp>
        <p:nvSpPr>
          <p:cNvPr id="31746" name="Rectangle 2"/>
          <p:cNvSpPr>
            <a:spLocks noGrp="1" noRot="1" noChangeAspect="1" noChangeArrowheads="1" noTextEdit="1"/>
          </p:cNvSpPr>
          <p:nvPr>
            <p:ph type="sldImg"/>
          </p:nvPr>
        </p:nvSpPr>
        <p:spPr>
          <a:xfrm>
            <a:off x="381000" y="685800"/>
            <a:ext cx="6096000" cy="3429000"/>
          </a:xfrm>
          <a:ln/>
        </p:spPr>
      </p:sp>
      <p:sp>
        <p:nvSpPr>
          <p:cNvPr id="31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1795C6-B5EF-43CA-8148-0193BEAA4042}" type="slidenum">
              <a:rPr lang="en-US"/>
              <a:pPr/>
              <a:t>25</a:t>
            </a:fld>
            <a:endParaRPr lang="en-US"/>
          </a:p>
        </p:txBody>
      </p:sp>
      <p:sp>
        <p:nvSpPr>
          <p:cNvPr id="14338" name="Rectangle 2"/>
          <p:cNvSpPr>
            <a:spLocks noGrp="1" noRot="1" noChangeAspect="1" noChangeArrowheads="1" noTextEdit="1"/>
          </p:cNvSpPr>
          <p:nvPr>
            <p:ph type="sldImg"/>
          </p:nvPr>
        </p:nvSpPr>
        <p:spPr>
          <a:xfrm>
            <a:off x="381000" y="685800"/>
            <a:ext cx="6096000" cy="3429000"/>
          </a:xfrm>
          <a:ln/>
        </p:spPr>
      </p:sp>
      <p:sp>
        <p:nvSpPr>
          <p:cNvPr id="14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0B11AD-CBC1-49A2-96B3-20C97A8E25E3}" type="slidenum">
              <a:rPr lang="en-US"/>
              <a:pPr/>
              <a:t>26</a:t>
            </a:fld>
            <a:endParaRPr lang="en-US"/>
          </a:p>
        </p:txBody>
      </p:sp>
      <p:sp>
        <p:nvSpPr>
          <p:cNvPr id="16386" name="Rectangle 2"/>
          <p:cNvSpPr>
            <a:spLocks noGrp="1" noRot="1" noChangeAspect="1" noChangeArrowheads="1" noTextEdit="1"/>
          </p:cNvSpPr>
          <p:nvPr>
            <p:ph type="sldImg"/>
          </p:nvPr>
        </p:nvSpPr>
        <p:spPr>
          <a:xfrm>
            <a:off x="381000" y="685800"/>
            <a:ext cx="6096000" cy="3429000"/>
          </a:xfrm>
          <a:ln/>
        </p:spPr>
      </p:sp>
      <p:sp>
        <p:nvSpPr>
          <p:cNvPr id="16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F18DD0-5B1B-49EF-9854-D46A4D2EB026}" type="slidenum">
              <a:rPr lang="en-US"/>
              <a:pPr/>
              <a:t>32</a:t>
            </a:fld>
            <a:endParaRPr lang="en-US"/>
          </a:p>
        </p:txBody>
      </p:sp>
      <p:sp>
        <p:nvSpPr>
          <p:cNvPr id="53250" name="Rectangle 2"/>
          <p:cNvSpPr>
            <a:spLocks noGrp="1" noRot="1" noChangeAspect="1" noChangeArrowheads="1" noTextEdit="1"/>
          </p:cNvSpPr>
          <p:nvPr>
            <p:ph type="sldImg"/>
          </p:nvPr>
        </p:nvSpPr>
        <p:spPr>
          <a:xfrm>
            <a:off x="381000" y="685800"/>
            <a:ext cx="6096000" cy="3429000"/>
          </a:xfrm>
          <a:ln/>
        </p:spPr>
      </p:sp>
      <p:sp>
        <p:nvSpPr>
          <p:cNvPr id="53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0DDBCC-086C-4B02-8604-0CBFF0E45F28}" type="slidenum">
              <a:rPr lang="en-US"/>
              <a:pPr/>
              <a:t>2</a:t>
            </a:fld>
            <a:endParaRPr lang="en-US"/>
          </a:p>
        </p:txBody>
      </p:sp>
      <p:sp>
        <p:nvSpPr>
          <p:cNvPr id="8194" name="Rectangle 2"/>
          <p:cNvSpPr>
            <a:spLocks noGrp="1" noRot="1" noChangeAspect="1" noChangeArrowheads="1" noTextEdit="1"/>
          </p:cNvSpPr>
          <p:nvPr>
            <p:ph type="sldImg"/>
          </p:nvPr>
        </p:nvSpPr>
        <p:spPr>
          <a:xfrm>
            <a:off x="381000" y="685800"/>
            <a:ext cx="6096000" cy="3429000"/>
          </a:xfrm>
          <a:ln/>
        </p:spPr>
      </p:sp>
      <p:sp>
        <p:nvSpPr>
          <p:cNvPr id="8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2FFCB9-C692-4E75-89CD-A8B88A9296B0}" type="slidenum">
              <a:rPr lang="en-US"/>
              <a:pPr/>
              <a:t>3</a:t>
            </a:fld>
            <a:endParaRPr lang="en-US"/>
          </a:p>
        </p:txBody>
      </p:sp>
      <p:sp>
        <p:nvSpPr>
          <p:cNvPr id="10242" name="Rectangle 2"/>
          <p:cNvSpPr>
            <a:spLocks noGrp="1" noRot="1" noChangeAspect="1" noChangeArrowheads="1" noTextEdit="1"/>
          </p:cNvSpPr>
          <p:nvPr>
            <p:ph type="sldImg"/>
          </p:nvPr>
        </p:nvSpPr>
        <p:spPr>
          <a:xfrm>
            <a:off x="381000" y="685800"/>
            <a:ext cx="6096000" cy="3429000"/>
          </a:xfrm>
          <a:ln/>
        </p:spPr>
      </p:sp>
      <p:sp>
        <p:nvSpPr>
          <p:cNvPr id="10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D3C67A-A573-451F-955B-5A560BE8DFC9}" type="slidenum">
              <a:rPr lang="en-US"/>
              <a:pPr/>
              <a:t>4</a:t>
            </a:fld>
            <a:endParaRPr lang="en-US"/>
          </a:p>
        </p:txBody>
      </p:sp>
      <p:sp>
        <p:nvSpPr>
          <p:cNvPr id="18434" name="Rectangle 2"/>
          <p:cNvSpPr>
            <a:spLocks noGrp="1" noRot="1" noChangeAspect="1" noChangeArrowheads="1" noTextEdit="1"/>
          </p:cNvSpPr>
          <p:nvPr>
            <p:ph type="sldImg"/>
          </p:nvPr>
        </p:nvSpPr>
        <p:spPr>
          <a:xfrm>
            <a:off x="381000" y="685800"/>
            <a:ext cx="6096000" cy="3429000"/>
          </a:xfrm>
          <a:ln/>
        </p:spPr>
      </p:sp>
      <p:sp>
        <p:nvSpPr>
          <p:cNvPr id="18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6A38C0-D250-4B16-B3E0-72FE518ADB15}" type="slidenum">
              <a:rPr lang="en-US"/>
              <a:pPr/>
              <a:t>5</a:t>
            </a:fld>
            <a:endParaRPr lang="en-US"/>
          </a:p>
        </p:txBody>
      </p:sp>
      <p:sp>
        <p:nvSpPr>
          <p:cNvPr id="22530" name="Rectangle 2"/>
          <p:cNvSpPr>
            <a:spLocks noGrp="1" noRot="1" noChangeAspect="1" noChangeArrowheads="1" noTextEdit="1"/>
          </p:cNvSpPr>
          <p:nvPr>
            <p:ph type="sldImg"/>
          </p:nvPr>
        </p:nvSpPr>
        <p:spPr>
          <a:xfrm>
            <a:off x="381000" y="685800"/>
            <a:ext cx="6096000" cy="3429000"/>
          </a:xfrm>
          <a:ln/>
        </p:spPr>
      </p:sp>
      <p:sp>
        <p:nvSpPr>
          <p:cNvPr id="22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E75D00-4B3F-486E-9D6A-D9FE4643512E}" type="slidenum">
              <a:rPr lang="en-US"/>
              <a:pPr/>
              <a:t>6</a:t>
            </a:fld>
            <a:endParaRPr lang="en-US"/>
          </a:p>
        </p:txBody>
      </p:sp>
      <p:sp>
        <p:nvSpPr>
          <p:cNvPr id="27650" name="Rectangle 2"/>
          <p:cNvSpPr>
            <a:spLocks noGrp="1" noRot="1" noChangeAspect="1" noChangeArrowheads="1" noTextEdit="1"/>
          </p:cNvSpPr>
          <p:nvPr>
            <p:ph type="sldImg"/>
          </p:nvPr>
        </p:nvSpPr>
        <p:spPr>
          <a:xfrm>
            <a:off x="381000" y="685800"/>
            <a:ext cx="6096000" cy="3429000"/>
          </a:xfrm>
          <a:ln/>
        </p:spPr>
      </p:sp>
      <p:sp>
        <p:nvSpPr>
          <p:cNvPr id="27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59F88E-DE61-49D3-901E-77049DE0F3DB}" type="slidenum">
              <a:rPr lang="en-US"/>
              <a:pPr/>
              <a:t>7</a:t>
            </a:fld>
            <a:endParaRPr lang="en-US"/>
          </a:p>
        </p:txBody>
      </p:sp>
      <p:sp>
        <p:nvSpPr>
          <p:cNvPr id="35842" name="Rectangle 2"/>
          <p:cNvSpPr>
            <a:spLocks noGrp="1" noRot="1" noChangeAspect="1" noChangeArrowheads="1" noTextEdit="1"/>
          </p:cNvSpPr>
          <p:nvPr>
            <p:ph type="sldImg"/>
          </p:nvPr>
        </p:nvSpPr>
        <p:spPr>
          <a:xfrm>
            <a:off x="381000" y="685800"/>
            <a:ext cx="6096000" cy="3429000"/>
          </a:xfrm>
          <a:ln/>
        </p:spPr>
      </p:sp>
      <p:sp>
        <p:nvSpPr>
          <p:cNvPr id="35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BB224E-5C11-4A4C-8624-71575E15B71D}" type="slidenum">
              <a:rPr lang="en-US"/>
              <a:pPr/>
              <a:t>8</a:t>
            </a:fld>
            <a:endParaRPr lang="en-US"/>
          </a:p>
        </p:txBody>
      </p:sp>
      <p:sp>
        <p:nvSpPr>
          <p:cNvPr id="37890" name="Rectangle 2"/>
          <p:cNvSpPr>
            <a:spLocks noGrp="1" noRot="1" noChangeAspect="1" noChangeArrowheads="1" noTextEdit="1"/>
          </p:cNvSpPr>
          <p:nvPr>
            <p:ph type="sldImg"/>
          </p:nvPr>
        </p:nvSpPr>
        <p:spPr>
          <a:xfrm>
            <a:off x="381000" y="685800"/>
            <a:ext cx="6096000" cy="3429000"/>
          </a:xfrm>
          <a:ln/>
        </p:spPr>
      </p:sp>
      <p:sp>
        <p:nvSpPr>
          <p:cNvPr id="378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3D722F-F895-4E39-95A2-194524239A88}" type="slidenum">
              <a:rPr lang="en-US"/>
              <a:pPr/>
              <a:t>9</a:t>
            </a:fld>
            <a:endParaRPr lang="en-US"/>
          </a:p>
        </p:txBody>
      </p:sp>
      <p:sp>
        <p:nvSpPr>
          <p:cNvPr id="40962" name="Rectangle 2"/>
          <p:cNvSpPr>
            <a:spLocks noGrp="1" noRot="1" noChangeAspect="1" noChangeArrowheads="1" noTextEdit="1"/>
          </p:cNvSpPr>
          <p:nvPr>
            <p:ph type="sldImg"/>
          </p:nvPr>
        </p:nvSpPr>
        <p:spPr>
          <a:xfrm>
            <a:off x="381000" y="685800"/>
            <a:ext cx="6096000" cy="3429000"/>
          </a:xfrm>
          <a:ln/>
        </p:spPr>
      </p:sp>
      <p:sp>
        <p:nvSpPr>
          <p:cNvPr id="4096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050" name="Group 2"/>
          <p:cNvGrpSpPr>
            <a:grpSpLocks/>
          </p:cNvGrpSpPr>
          <p:nvPr/>
        </p:nvGrpSpPr>
        <p:grpSpPr bwMode="auto">
          <a:xfrm>
            <a:off x="1" y="1"/>
            <a:ext cx="9140825" cy="5137547"/>
            <a:chOff x="0" y="0"/>
            <a:chExt cx="5758" cy="4315"/>
          </a:xfrm>
        </p:grpSpPr>
        <p:grpSp>
          <p:nvGrpSpPr>
            <p:cNvPr id="2051" name="Group 3"/>
            <p:cNvGrpSpPr>
              <a:grpSpLocks/>
            </p:cNvGrpSpPr>
            <p:nvPr userDrawn="1"/>
          </p:nvGrpSpPr>
          <p:grpSpPr bwMode="auto">
            <a:xfrm>
              <a:off x="1728" y="2230"/>
              <a:ext cx="4027" cy="2085"/>
              <a:chOff x="1728" y="2230"/>
              <a:chExt cx="4027" cy="2085"/>
            </a:xfrm>
          </p:grpSpPr>
          <p:sp>
            <p:nvSpPr>
              <p:cNvPr id="2052"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a:p>
            </p:txBody>
          </p:sp>
          <p:sp>
            <p:nvSpPr>
              <p:cNvPr id="2053"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a:p>
            </p:txBody>
          </p:sp>
          <p:sp>
            <p:nvSpPr>
              <p:cNvPr id="2054"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a:p>
            </p:txBody>
          </p:sp>
          <p:sp>
            <p:nvSpPr>
              <p:cNvPr id="2055"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a:p>
            </p:txBody>
          </p:sp>
          <p:sp>
            <p:nvSpPr>
              <p:cNvPr id="2056"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a:p>
            </p:txBody>
          </p:sp>
        </p:grpSp>
        <p:sp>
          <p:nvSpPr>
            <p:cNvPr id="2057"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2058"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grpSp>
      <p:sp>
        <p:nvSpPr>
          <p:cNvPr id="2059" name="Rectangle 11"/>
          <p:cNvSpPr>
            <a:spLocks noGrp="1" noChangeArrowheads="1"/>
          </p:cNvSpPr>
          <p:nvPr>
            <p:ph type="ctrTitle" sz="quarter"/>
          </p:nvPr>
        </p:nvSpPr>
        <p:spPr>
          <a:xfrm>
            <a:off x="685800" y="1302544"/>
            <a:ext cx="7772400" cy="1440656"/>
          </a:xfrm>
        </p:spPr>
        <p:txBody>
          <a:bodyPr/>
          <a:lstStyle>
            <a:lvl1pPr>
              <a:defRPr sz="6000"/>
            </a:lvl1pPr>
          </a:lstStyle>
          <a:p>
            <a:r>
              <a:rPr lang="en-US"/>
              <a:t>Click to edit Master title style</a:t>
            </a:r>
          </a:p>
        </p:txBody>
      </p:sp>
      <p:sp>
        <p:nvSpPr>
          <p:cNvPr id="2060" name="Rectangle 12"/>
          <p:cNvSpPr>
            <a:spLocks noGrp="1" noChangeArrowheads="1"/>
          </p:cNvSpPr>
          <p:nvPr>
            <p:ph type="subTitle" sz="quarter" idx="1"/>
          </p:nvPr>
        </p:nvSpPr>
        <p:spPr>
          <a:xfrm>
            <a:off x="1371600" y="2914650"/>
            <a:ext cx="6400800" cy="1314450"/>
          </a:xfrm>
        </p:spPr>
        <p:txBody>
          <a:bodyPr/>
          <a:lstStyle>
            <a:lvl1pPr marL="0" indent="0" algn="ctr">
              <a:buFont typeface="Wingdings" pitchFamily="2" charset="2"/>
              <a:buNone/>
              <a:defRPr/>
            </a:lvl1pPr>
          </a:lstStyle>
          <a:p>
            <a:r>
              <a:rPr lang="en-US"/>
              <a:t>Click to edit Master subtitle style</a:t>
            </a:r>
          </a:p>
        </p:txBody>
      </p:sp>
      <p:sp>
        <p:nvSpPr>
          <p:cNvPr id="2061" name="Rectangle 13"/>
          <p:cNvSpPr>
            <a:spLocks noGrp="1" noChangeArrowheads="1"/>
          </p:cNvSpPr>
          <p:nvPr>
            <p:ph type="dt" sz="quarter" idx="2"/>
          </p:nvPr>
        </p:nvSpPr>
        <p:spPr>
          <a:xfrm>
            <a:off x="457200" y="4686300"/>
            <a:ext cx="2133600" cy="357188"/>
          </a:xfrm>
        </p:spPr>
        <p:txBody>
          <a:bodyPr/>
          <a:lstStyle>
            <a:lvl1pPr>
              <a:defRPr/>
            </a:lvl1pPr>
          </a:lstStyle>
          <a:p>
            <a:endParaRPr lang="en-US"/>
          </a:p>
        </p:txBody>
      </p:sp>
      <p:sp>
        <p:nvSpPr>
          <p:cNvPr id="2062" name="Rectangle 14"/>
          <p:cNvSpPr>
            <a:spLocks noGrp="1" noChangeArrowheads="1"/>
          </p:cNvSpPr>
          <p:nvPr>
            <p:ph type="ftr" sz="quarter" idx="3"/>
          </p:nvPr>
        </p:nvSpPr>
        <p:spPr>
          <a:xfrm>
            <a:off x="3124200" y="4688681"/>
            <a:ext cx="2895600" cy="357188"/>
          </a:xfrm>
        </p:spPr>
        <p:txBody>
          <a:bodyPr/>
          <a:lstStyle>
            <a:lvl1pPr>
              <a:defRPr/>
            </a:lvl1pPr>
          </a:lstStyle>
          <a:p>
            <a:endParaRPr lang="en-US"/>
          </a:p>
        </p:txBody>
      </p:sp>
      <p:sp>
        <p:nvSpPr>
          <p:cNvPr id="2063" name="Rectangle 15"/>
          <p:cNvSpPr>
            <a:spLocks noGrp="1" noChangeArrowheads="1"/>
          </p:cNvSpPr>
          <p:nvPr>
            <p:ph type="sldNum" sz="quarter" idx="4"/>
          </p:nvPr>
        </p:nvSpPr>
        <p:spPr>
          <a:xfrm>
            <a:off x="6553200" y="4691062"/>
            <a:ext cx="2133600" cy="357188"/>
          </a:xfrm>
        </p:spPr>
        <p:txBody>
          <a:bodyPr/>
          <a:lstStyle>
            <a:lvl1pPr>
              <a:defRPr/>
            </a:lvl1pPr>
          </a:lstStyle>
          <a:p>
            <a:fld id="{EB48F89B-136D-40F4-90DC-337519857175}" type="slidenum">
              <a:rPr lang="en-US"/>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07FA03DC-2519-492C-B6AB-49C8D82C2A8F}"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E229A853-E319-4F34-AD75-FEAB1309E016}"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1DB288B8-599B-4F05-BA7E-C545023F9B00}"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EC7AD41C-9051-4402-AFB3-81F950D21FBB}"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DA381B0A-74C8-485B-8453-0DFFAF341274}" type="slidenum">
              <a:rPr lang="en-US"/>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Slide Number Placeholder 7"/>
          <p:cNvSpPr>
            <a:spLocks noGrp="1"/>
          </p:cNvSpPr>
          <p:nvPr>
            <p:ph type="sldNum" sz="quarter" idx="11"/>
          </p:nvPr>
        </p:nvSpPr>
        <p:spPr/>
        <p:txBody>
          <a:bodyPr/>
          <a:lstStyle>
            <a:lvl1pPr>
              <a:defRPr/>
            </a:lvl1pPr>
          </a:lstStyle>
          <a:p>
            <a:fld id="{914544ED-08A5-43A7-8035-1131567518F7}" type="slidenum">
              <a:rPr lang="en-US"/>
              <a:pPr/>
              <a:t>‹#›</a:t>
            </a:fld>
            <a:endParaRPr lang="en-US"/>
          </a:p>
        </p:txBody>
      </p:sp>
      <p:sp>
        <p:nvSpPr>
          <p:cNvPr id="9" name="Footer Placeholder 8"/>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Slide Number Placeholder 3"/>
          <p:cNvSpPr>
            <a:spLocks noGrp="1"/>
          </p:cNvSpPr>
          <p:nvPr>
            <p:ph type="sldNum" sz="quarter" idx="11"/>
          </p:nvPr>
        </p:nvSpPr>
        <p:spPr/>
        <p:txBody>
          <a:bodyPr/>
          <a:lstStyle>
            <a:lvl1pPr>
              <a:defRPr/>
            </a:lvl1pPr>
          </a:lstStyle>
          <a:p>
            <a:fld id="{6E05B73D-2DDA-4FE7-8EC4-A40BFC3676D5}" type="slidenum">
              <a:rPr lang="en-US"/>
              <a:pPr/>
              <a:t>‹#›</a:t>
            </a:fld>
            <a:endParaRPr lang="en-US"/>
          </a:p>
        </p:txBody>
      </p:sp>
      <p:sp>
        <p:nvSpPr>
          <p:cNvPr id="5" name="Footer Placeholder 4"/>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Slide Number Placeholder 2"/>
          <p:cNvSpPr>
            <a:spLocks noGrp="1"/>
          </p:cNvSpPr>
          <p:nvPr>
            <p:ph type="sldNum" sz="quarter" idx="11"/>
          </p:nvPr>
        </p:nvSpPr>
        <p:spPr/>
        <p:txBody>
          <a:bodyPr/>
          <a:lstStyle>
            <a:lvl1pPr>
              <a:defRPr/>
            </a:lvl1pPr>
          </a:lstStyle>
          <a:p>
            <a:fld id="{7FB5443C-D9AC-46A7-B5CB-74BCD55203BF}" type="slidenum">
              <a:rPr lang="en-US"/>
              <a:pPr/>
              <a:t>‹#›</a:t>
            </a:fld>
            <a:endParaRPr lang="en-US"/>
          </a:p>
        </p:txBody>
      </p:sp>
      <p:sp>
        <p:nvSpPr>
          <p:cNvPr id="4" name="Footer Placeholder 3"/>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A4107E1F-FCD7-4E71-AC2B-81187FFDB852}" type="slidenum">
              <a:rPr lang="en-US"/>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290B820C-D93E-4D2E-B524-689A4CDD3645}" type="slidenum">
              <a:rPr lang="en-US"/>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dt" sz="half" idx="2"/>
          </p:nvPr>
        </p:nvSpPr>
        <p:spPr bwMode="auto">
          <a:xfrm>
            <a:off x="457200" y="4688681"/>
            <a:ext cx="2133600" cy="3571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1027" name="Rectangle 3"/>
          <p:cNvSpPr>
            <a:spLocks noGrp="1" noChangeArrowheads="1"/>
          </p:cNvSpPr>
          <p:nvPr>
            <p:ph type="sldNum" sz="quarter" idx="4"/>
          </p:nvPr>
        </p:nvSpPr>
        <p:spPr bwMode="auto">
          <a:xfrm>
            <a:off x="6553200" y="4686300"/>
            <a:ext cx="2133600" cy="3571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CC1D6555-08D0-4D77-87C5-1A8692F6810D}" type="slidenum">
              <a:rPr lang="en-US"/>
              <a:pPr/>
              <a:t>‹#›</a:t>
            </a:fld>
            <a:endParaRPr lang="en-US"/>
          </a:p>
        </p:txBody>
      </p:sp>
      <p:grpSp>
        <p:nvGrpSpPr>
          <p:cNvPr id="1028" name="Group 4"/>
          <p:cNvGrpSpPr>
            <a:grpSpLocks/>
          </p:cNvGrpSpPr>
          <p:nvPr/>
        </p:nvGrpSpPr>
        <p:grpSpPr bwMode="auto">
          <a:xfrm>
            <a:off x="1" y="1"/>
            <a:ext cx="9140825" cy="5137547"/>
            <a:chOff x="0" y="0"/>
            <a:chExt cx="5758" cy="4315"/>
          </a:xfrm>
        </p:grpSpPr>
        <p:grpSp>
          <p:nvGrpSpPr>
            <p:cNvPr id="1029" name="Group 5"/>
            <p:cNvGrpSpPr>
              <a:grpSpLocks/>
            </p:cNvGrpSpPr>
            <p:nvPr userDrawn="1"/>
          </p:nvGrpSpPr>
          <p:grpSpPr bwMode="auto">
            <a:xfrm>
              <a:off x="1728" y="2230"/>
              <a:ext cx="4027" cy="2085"/>
              <a:chOff x="1728" y="2230"/>
              <a:chExt cx="4027" cy="2085"/>
            </a:xfrm>
          </p:grpSpPr>
          <p:sp>
            <p:nvSpPr>
              <p:cNvPr id="1030"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a:p>
            </p:txBody>
          </p:sp>
          <p:sp>
            <p:nvSpPr>
              <p:cNvPr id="1031"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a:p>
            </p:txBody>
          </p:sp>
          <p:sp>
            <p:nvSpPr>
              <p:cNvPr id="1032"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a:p>
            </p:txBody>
          </p:sp>
          <p:sp>
            <p:nvSpPr>
              <p:cNvPr id="1033"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a:p>
            </p:txBody>
          </p:sp>
          <p:sp>
            <p:nvSpPr>
              <p:cNvPr id="1034"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a:p>
            </p:txBody>
          </p:sp>
        </p:grpSp>
        <p:sp>
          <p:nvSpPr>
            <p:cNvPr id="1035"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1036"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grpSp>
      <p:sp>
        <p:nvSpPr>
          <p:cNvPr id="1037" name="Rectangle 13"/>
          <p:cNvSpPr>
            <a:spLocks noGrp="1" noRot="1" noChangeArrowheads="1"/>
          </p:cNvSpPr>
          <p:nvPr>
            <p:ph type="title"/>
          </p:nvPr>
        </p:nvSpPr>
        <p:spPr bwMode="auto">
          <a:xfrm>
            <a:off x="457200" y="205979"/>
            <a:ext cx="8229600" cy="857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8" name="Rectangle 14"/>
          <p:cNvSpPr>
            <a:spLocks noGrp="1" noChangeArrowheads="1"/>
          </p:cNvSpPr>
          <p:nvPr>
            <p:ph type="ftr" sz="quarter" idx="3"/>
          </p:nvPr>
        </p:nvSpPr>
        <p:spPr bwMode="auto">
          <a:xfrm>
            <a:off x="3124200" y="4686300"/>
            <a:ext cx="2895600" cy="3571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endParaRPr lang="en-US"/>
          </a:p>
        </p:txBody>
      </p:sp>
      <p:sp>
        <p:nvSpPr>
          <p:cNvPr id="1039" name="Rectangle 15"/>
          <p:cNvSpPr>
            <a:spLocks noGrp="1" noChangeArrowheads="1"/>
          </p:cNvSpPr>
          <p:nvPr>
            <p:ph type="body" idx="1"/>
          </p:nvPr>
        </p:nvSpPr>
        <p:spPr bwMode="auto">
          <a:xfrm>
            <a:off x="457200" y="1200151"/>
            <a:ext cx="8229600" cy="33944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cab@microsoft.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1314451"/>
            <a:ext cx="7772400" cy="1440656"/>
          </a:xfrm>
        </p:spPr>
        <p:txBody>
          <a:bodyPr/>
          <a:lstStyle/>
          <a:p>
            <a:r>
              <a:rPr lang="en-US" sz="5400"/>
              <a:t>The Software Developer in Today’s Videogame Industry</a:t>
            </a:r>
          </a:p>
        </p:txBody>
      </p:sp>
      <p:sp>
        <p:nvSpPr>
          <p:cNvPr id="5123" name="Rectangle 3"/>
          <p:cNvSpPr>
            <a:spLocks noGrp="1" noChangeArrowheads="1"/>
          </p:cNvSpPr>
          <p:nvPr>
            <p:ph type="subTitle" idx="1"/>
          </p:nvPr>
        </p:nvSpPr>
        <p:spPr>
          <a:xfrm>
            <a:off x="1371600" y="3257550"/>
            <a:ext cx="6400800" cy="971550"/>
          </a:xfrm>
        </p:spPr>
        <p:txBody>
          <a:bodyPr/>
          <a:lstStyle/>
          <a:p>
            <a:pPr>
              <a:lnSpc>
                <a:spcPct val="80000"/>
              </a:lnSpc>
            </a:pPr>
            <a:r>
              <a:rPr lang="en-US" sz="2800"/>
              <a:t>Speaker: Juan Carlos Arévalo Baeza</a:t>
            </a:r>
          </a:p>
          <a:p>
            <a:pPr>
              <a:lnSpc>
                <a:spcPct val="80000"/>
              </a:lnSpc>
            </a:pPr>
            <a:r>
              <a:rPr lang="en-US" sz="2800"/>
              <a:t>Microsoft Corp.</a:t>
            </a:r>
          </a:p>
          <a:p>
            <a:pPr>
              <a:lnSpc>
                <a:spcPct val="80000"/>
              </a:lnSpc>
            </a:pPr>
            <a:r>
              <a:rPr lang="en-US" sz="2800">
                <a:hlinkClick r:id="rId3"/>
              </a:rPr>
              <a:t>jcab@microsoft.com</a:t>
            </a:r>
            <a:endParaRPr lang="en-US" sz="2800"/>
          </a:p>
          <a:p>
            <a:pPr>
              <a:lnSpc>
                <a:spcPct val="80000"/>
              </a:lnSpc>
            </a:pPr>
            <a:endParaRPr lang="en-US" sz="28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rrowheads="1"/>
          </p:cNvSpPr>
          <p:nvPr>
            <p:ph type="title"/>
          </p:nvPr>
        </p:nvSpPr>
        <p:spPr/>
        <p:txBody>
          <a:bodyPr/>
          <a:lstStyle/>
          <a:p>
            <a:r>
              <a:rPr lang="en-US" sz="4000"/>
              <a:t>Team organization:</a:t>
            </a:r>
            <a:br>
              <a:rPr lang="en-US" sz="4000"/>
            </a:br>
            <a:r>
              <a:rPr lang="en-US" sz="4000"/>
              <a:t>the testers (2)</a:t>
            </a:r>
          </a:p>
        </p:txBody>
      </p:sp>
      <p:sp>
        <p:nvSpPr>
          <p:cNvPr id="41987" name="Rectangle 3"/>
          <p:cNvSpPr>
            <a:spLocks noGrp="1" noChangeArrowheads="1"/>
          </p:cNvSpPr>
          <p:nvPr>
            <p:ph type="body" idx="1"/>
          </p:nvPr>
        </p:nvSpPr>
        <p:spPr/>
        <p:txBody>
          <a:bodyPr>
            <a:normAutofit fontScale="92500" lnSpcReduction="10000"/>
          </a:bodyPr>
          <a:lstStyle/>
          <a:p>
            <a:r>
              <a:rPr lang="en-US" sz="2800" dirty="0"/>
              <a:t>Ideally, they will be involved in every single decision made during development of the game. A decision made without the testers’ approval is risky: after all, the testers are the ones who have to verify that everything works, so their main concern is to ensure that there are always enough testing resources for every aspect of the game, especially time</a:t>
            </a:r>
          </a:p>
          <a:p>
            <a:r>
              <a:rPr lang="en-US" sz="2800" dirty="0"/>
              <a:t>Some companies like Microsoft are promoting the role of the test engineer, which is very technical</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rrowheads="1"/>
          </p:cNvSpPr>
          <p:nvPr>
            <p:ph type="title"/>
          </p:nvPr>
        </p:nvSpPr>
        <p:spPr/>
        <p:txBody>
          <a:bodyPr/>
          <a:lstStyle/>
          <a:p>
            <a:r>
              <a:rPr lang="en-US" sz="4000"/>
              <a:t>Team organization: localization/geopolitical/legal</a:t>
            </a:r>
          </a:p>
        </p:txBody>
      </p:sp>
      <p:sp>
        <p:nvSpPr>
          <p:cNvPr id="44035" name="Rectangle 3"/>
          <p:cNvSpPr>
            <a:spLocks noGrp="1" noChangeArrowheads="1"/>
          </p:cNvSpPr>
          <p:nvPr>
            <p:ph type="body" idx="1"/>
          </p:nvPr>
        </p:nvSpPr>
        <p:spPr/>
        <p:txBody>
          <a:bodyPr>
            <a:normAutofit fontScale="92500" lnSpcReduction="20000"/>
          </a:bodyPr>
          <a:lstStyle/>
          <a:p>
            <a:pPr>
              <a:lnSpc>
                <a:spcPct val="90000"/>
              </a:lnSpc>
            </a:pPr>
            <a:r>
              <a:rPr lang="en-US" sz="2400" dirty="0"/>
              <a:t>Localization: they will ensure that the game will be properly translated to multiple languages, including:</a:t>
            </a:r>
          </a:p>
          <a:p>
            <a:pPr lvl="1">
              <a:lnSpc>
                <a:spcPct val="90000"/>
              </a:lnSpc>
            </a:pPr>
            <a:r>
              <a:rPr lang="en-US" sz="2000" dirty="0"/>
              <a:t>Managing alternate character fonts like Hiragana</a:t>
            </a:r>
          </a:p>
          <a:p>
            <a:pPr lvl="1">
              <a:lnSpc>
                <a:spcPct val="90000"/>
              </a:lnSpc>
            </a:pPr>
            <a:r>
              <a:rPr lang="en-US" sz="2000" dirty="0"/>
              <a:t>Text script differences like punctuation and word splitting</a:t>
            </a:r>
          </a:p>
          <a:p>
            <a:pPr lvl="1">
              <a:lnSpc>
                <a:spcPct val="90000"/>
              </a:lnSpc>
            </a:pPr>
            <a:r>
              <a:rPr lang="en-US" sz="2000" dirty="0"/>
              <a:t>On-screen layout, where some languages can be more verbose than others</a:t>
            </a:r>
          </a:p>
          <a:p>
            <a:pPr lvl="1">
              <a:lnSpc>
                <a:spcPct val="90000"/>
              </a:lnSpc>
            </a:pPr>
            <a:r>
              <a:rPr lang="en-US" sz="2000" dirty="0"/>
              <a:t>Locale differences like date and currency formats</a:t>
            </a:r>
          </a:p>
          <a:p>
            <a:pPr lvl="1">
              <a:lnSpc>
                <a:spcPct val="90000"/>
              </a:lnSpc>
            </a:pPr>
            <a:r>
              <a:rPr lang="en-US" sz="2000" dirty="0"/>
              <a:t>Actual text and voice translation quality</a:t>
            </a:r>
          </a:p>
          <a:p>
            <a:pPr>
              <a:lnSpc>
                <a:spcPct val="90000"/>
              </a:lnSpc>
            </a:pPr>
            <a:r>
              <a:rPr lang="en-US" sz="2400" dirty="0"/>
              <a:t>Geopolitical: they will ensure that the game is marketable in different cultures by reviewing its content, to ensure it is not inappropriate nor offensive</a:t>
            </a:r>
          </a:p>
          <a:p>
            <a:pPr>
              <a:lnSpc>
                <a:spcPct val="90000"/>
              </a:lnSpc>
            </a:pPr>
            <a:r>
              <a:rPr lang="en-US" sz="2400" dirty="0"/>
              <a:t>Legal: they will ensure that the game will not break any laws like using copyrighted works without proper permission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rrowheads="1"/>
          </p:cNvSpPr>
          <p:nvPr>
            <p:ph type="title"/>
          </p:nvPr>
        </p:nvSpPr>
        <p:spPr/>
        <p:txBody>
          <a:bodyPr/>
          <a:lstStyle/>
          <a:p>
            <a:r>
              <a:rPr lang="en-US" sz="4000"/>
              <a:t>Team organization: sales/marketing/support</a:t>
            </a:r>
          </a:p>
        </p:txBody>
      </p:sp>
      <p:sp>
        <p:nvSpPr>
          <p:cNvPr id="48131" name="Rectangle 3"/>
          <p:cNvSpPr>
            <a:spLocks noGrp="1" noChangeArrowheads="1"/>
          </p:cNvSpPr>
          <p:nvPr>
            <p:ph type="body" idx="1"/>
          </p:nvPr>
        </p:nvSpPr>
        <p:spPr/>
        <p:txBody>
          <a:bodyPr>
            <a:normAutofit fontScale="92500" lnSpcReduction="10000"/>
          </a:bodyPr>
          <a:lstStyle/>
          <a:p>
            <a:pPr>
              <a:lnSpc>
                <a:spcPct val="80000"/>
              </a:lnSpc>
            </a:pPr>
            <a:r>
              <a:rPr lang="en-US" sz="2400" dirty="0"/>
              <a:t>Typically, they will involve themselves with the development in the decision-making process, ensuring that the game is appropriate for the market and handling any communication with the general public</a:t>
            </a:r>
          </a:p>
          <a:p>
            <a:pPr>
              <a:lnSpc>
                <a:spcPct val="80000"/>
              </a:lnSpc>
            </a:pPr>
            <a:r>
              <a:rPr lang="en-US" sz="2400" dirty="0"/>
              <a:t>They will involve themselves more fully towards the end, so the development team should foresee this, plan ahead and allocate the necessary resources</a:t>
            </a:r>
          </a:p>
          <a:p>
            <a:pPr>
              <a:lnSpc>
                <a:spcPct val="80000"/>
              </a:lnSpc>
            </a:pPr>
            <a:r>
              <a:rPr lang="en-US" sz="2400" dirty="0"/>
              <a:t>They will be concerned with issues like:</a:t>
            </a:r>
          </a:p>
          <a:p>
            <a:pPr lvl="1">
              <a:lnSpc>
                <a:spcPct val="80000"/>
              </a:lnSpc>
            </a:pPr>
            <a:r>
              <a:rPr lang="en-US" sz="2000" dirty="0"/>
              <a:t>Playable demos</a:t>
            </a:r>
          </a:p>
          <a:p>
            <a:pPr lvl="1">
              <a:lnSpc>
                <a:spcPct val="80000"/>
              </a:lnSpc>
            </a:pPr>
            <a:r>
              <a:rPr lang="en-US" sz="2000" dirty="0"/>
              <a:t>Promotional movies and screenshots</a:t>
            </a:r>
          </a:p>
          <a:p>
            <a:pPr lvl="1">
              <a:lnSpc>
                <a:spcPct val="80000"/>
              </a:lnSpc>
            </a:pPr>
            <a:r>
              <a:rPr lang="en-US" sz="2000" dirty="0"/>
              <a:t>Demographics, target audience</a:t>
            </a:r>
          </a:p>
          <a:p>
            <a:pPr lvl="1">
              <a:lnSpc>
                <a:spcPct val="80000"/>
              </a:lnSpc>
            </a:pPr>
            <a:r>
              <a:rPr lang="en-US" sz="2000" dirty="0"/>
              <a:t>ESRB ratings</a:t>
            </a:r>
          </a:p>
          <a:p>
            <a:pPr lvl="1">
              <a:lnSpc>
                <a:spcPct val="80000"/>
              </a:lnSpc>
            </a:pPr>
            <a:r>
              <a:rPr lang="en-US" sz="2000" dirty="0"/>
              <a:t>Potential problems (troubleshooting) and game updates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p:txBody>
          <a:bodyPr/>
          <a:lstStyle/>
          <a:p>
            <a:r>
              <a:rPr lang="en-US" sz="4000"/>
              <a:t>Software architecture:</a:t>
            </a:r>
            <a:br>
              <a:rPr lang="en-US" sz="4000"/>
            </a:br>
            <a:r>
              <a:rPr lang="en-US" sz="4000"/>
              <a:t>an embedded application</a:t>
            </a:r>
          </a:p>
        </p:txBody>
      </p:sp>
      <p:sp>
        <p:nvSpPr>
          <p:cNvPr id="11267" name="Rectangle 3"/>
          <p:cNvSpPr>
            <a:spLocks noGrp="1" noChangeArrowheads="1"/>
          </p:cNvSpPr>
          <p:nvPr>
            <p:ph type="body" idx="1"/>
          </p:nvPr>
        </p:nvSpPr>
        <p:spPr/>
        <p:txBody>
          <a:bodyPr>
            <a:normAutofit fontScale="92500" lnSpcReduction="20000"/>
          </a:bodyPr>
          <a:lstStyle/>
          <a:p>
            <a:pPr>
              <a:lnSpc>
                <a:spcPct val="90000"/>
              </a:lnSpc>
            </a:pPr>
            <a:r>
              <a:rPr lang="en-US" sz="2400" dirty="0"/>
              <a:t>Many game developers don’t consciously realize this, but a game is closer to an embedded </a:t>
            </a:r>
            <a:r>
              <a:rPr lang="en-US" sz="2400" dirty="0" err="1"/>
              <a:t>realtime</a:t>
            </a:r>
            <a:r>
              <a:rPr lang="en-US" sz="2400" dirty="0"/>
              <a:t> program than a computer application, even for PC games:</a:t>
            </a:r>
          </a:p>
          <a:p>
            <a:pPr lvl="1">
              <a:lnSpc>
                <a:spcPct val="90000"/>
              </a:lnSpc>
            </a:pPr>
            <a:r>
              <a:rPr lang="en-US" sz="2000" b="1" dirty="0"/>
              <a:t>The game has to be very responsive.</a:t>
            </a:r>
            <a:r>
              <a:rPr lang="en-US" sz="2000" dirty="0"/>
              <a:t> Typically, 30 frames per second is the lowest acceptable screen refresh rate and 15 times per second is minimum for full game logic updates and input sampling</a:t>
            </a:r>
          </a:p>
          <a:p>
            <a:pPr lvl="1">
              <a:lnSpc>
                <a:spcPct val="90000"/>
              </a:lnSpc>
            </a:pPr>
            <a:r>
              <a:rPr lang="en-US" sz="2000" b="1" dirty="0"/>
              <a:t>The memory is effectively limited.</a:t>
            </a:r>
            <a:r>
              <a:rPr lang="en-US" sz="2000" dirty="0"/>
              <a:t> The existence of demand-paged virtual memory on a PC removes the absolute limit of memory usage, but performance degrades rapidly with paging because all games tend to “touch” most of the things the have in memory every frame</a:t>
            </a:r>
          </a:p>
          <a:p>
            <a:pPr lvl="1">
              <a:lnSpc>
                <a:spcPct val="90000"/>
              </a:lnSpc>
            </a:pPr>
            <a:r>
              <a:rPr lang="en-US" sz="2000" b="1" dirty="0"/>
              <a:t>The input devices are typically simple</a:t>
            </a:r>
            <a:r>
              <a:rPr lang="en-US" sz="2000" dirty="0"/>
              <a:t>, especially in consoles</a:t>
            </a:r>
          </a:p>
          <a:p>
            <a:pPr lvl="1">
              <a:lnSpc>
                <a:spcPct val="90000"/>
              </a:lnSpc>
            </a:pPr>
            <a:r>
              <a:rPr lang="en-US" sz="2000" dirty="0"/>
              <a:t>In order to be competitive the game needs to take into account all the nuisances and features of the platform, it needs to attempt to squeeze as much of the power out of the platform as it can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p:txBody>
          <a:bodyPr/>
          <a:lstStyle/>
          <a:p>
            <a:r>
              <a:rPr lang="en-US" sz="4000"/>
              <a:t>Software architecture:</a:t>
            </a:r>
            <a:br>
              <a:rPr lang="en-US" sz="4000"/>
            </a:br>
            <a:r>
              <a:rPr lang="en-US" sz="4000"/>
              <a:t>XBOX 360 (1)</a:t>
            </a:r>
          </a:p>
        </p:txBody>
      </p:sp>
      <p:sp>
        <p:nvSpPr>
          <p:cNvPr id="19459" name="Rectangle 3"/>
          <p:cNvSpPr>
            <a:spLocks noGrp="1" noChangeArrowheads="1"/>
          </p:cNvSpPr>
          <p:nvPr>
            <p:ph type="body" idx="1"/>
          </p:nvPr>
        </p:nvSpPr>
        <p:spPr/>
        <p:txBody>
          <a:bodyPr>
            <a:normAutofit lnSpcReduction="10000"/>
          </a:bodyPr>
          <a:lstStyle/>
          <a:p>
            <a:r>
              <a:rPr lang="en-US" dirty="0"/>
              <a:t>Three fast PowerPC cores with two hardware threads each and custom modifications</a:t>
            </a:r>
          </a:p>
          <a:p>
            <a:r>
              <a:rPr lang="en-US" dirty="0"/>
              <a:t>1 MB shared L2 CPU cache, with very high bandwidth to main RAM</a:t>
            </a:r>
          </a:p>
          <a:p>
            <a:r>
              <a:rPr lang="en-US" dirty="0"/>
              <a:t>512 MB of RAM is a nice size, but it is shared with the GPU and there’s no page file, so if you use it all up your game will crash</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p:txBody>
          <a:bodyPr/>
          <a:lstStyle/>
          <a:p>
            <a:r>
              <a:rPr lang="en-US" sz="4000"/>
              <a:t>Software architecture:</a:t>
            </a:r>
            <a:br>
              <a:rPr lang="en-US" sz="4000"/>
            </a:br>
            <a:r>
              <a:rPr lang="en-US" sz="4000"/>
              <a:t>XBOX 360 (2)</a:t>
            </a:r>
          </a:p>
        </p:txBody>
      </p:sp>
      <p:sp>
        <p:nvSpPr>
          <p:cNvPr id="20483" name="Rectangle 3"/>
          <p:cNvSpPr>
            <a:spLocks noGrp="1" noChangeArrowheads="1"/>
          </p:cNvSpPr>
          <p:nvPr>
            <p:ph type="body" idx="1"/>
          </p:nvPr>
        </p:nvSpPr>
        <p:spPr/>
        <p:txBody>
          <a:bodyPr>
            <a:normAutofit fontScale="92500" lnSpcReduction="20000"/>
          </a:bodyPr>
          <a:lstStyle/>
          <a:p>
            <a:pPr>
              <a:lnSpc>
                <a:spcPct val="90000"/>
              </a:lnSpc>
            </a:pPr>
            <a:r>
              <a:rPr lang="en-US" dirty="0"/>
              <a:t>State of the art graphics processor that is a whole massively-parallel multithreaded computer in its own right</a:t>
            </a:r>
          </a:p>
          <a:p>
            <a:pPr>
              <a:lnSpc>
                <a:spcPct val="90000"/>
              </a:lnSpc>
            </a:pPr>
            <a:r>
              <a:rPr lang="en-US" dirty="0"/>
              <a:t>Games must work with no hard disk. The DVD becomes the only guaranteed mass storage medium, but it is lower bandwidth and higher latency than a hard disk</a:t>
            </a:r>
          </a:p>
          <a:p>
            <a:pPr>
              <a:lnSpc>
                <a:spcPct val="90000"/>
              </a:lnSpc>
            </a:pPr>
            <a:r>
              <a:rPr lang="en-US" dirty="0"/>
              <a:t>Very demanding requirements: high definition, seamless integration with the system software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p:txBody>
          <a:bodyPr/>
          <a:lstStyle/>
          <a:p>
            <a:r>
              <a:rPr lang="en-US" sz="4000"/>
              <a:t>Software architecture:</a:t>
            </a:r>
            <a:br>
              <a:rPr lang="en-US" sz="4000"/>
            </a:br>
            <a:r>
              <a:rPr lang="en-US" sz="4000"/>
              <a:t>the platform</a:t>
            </a:r>
          </a:p>
        </p:txBody>
      </p:sp>
      <p:sp>
        <p:nvSpPr>
          <p:cNvPr id="23555" name="Rectangle 3"/>
          <p:cNvSpPr>
            <a:spLocks noGrp="1" noChangeArrowheads="1"/>
          </p:cNvSpPr>
          <p:nvPr>
            <p:ph type="body" idx="1"/>
          </p:nvPr>
        </p:nvSpPr>
        <p:spPr/>
        <p:txBody>
          <a:bodyPr>
            <a:normAutofit fontScale="85000" lnSpcReduction="20000"/>
          </a:bodyPr>
          <a:lstStyle/>
          <a:p>
            <a:r>
              <a:rPr lang="en-US" dirty="0"/>
              <a:t>Is the game intended for a single platform or for multiple platforms?</a:t>
            </a:r>
          </a:p>
          <a:p>
            <a:pPr lvl="1"/>
            <a:r>
              <a:rPr lang="en-US" dirty="0"/>
              <a:t>How will you take advantage of the specifics of each platform while keeping it maintainable?</a:t>
            </a:r>
          </a:p>
          <a:p>
            <a:r>
              <a:rPr lang="en-US" dirty="0"/>
              <a:t>What are the requirements of the platform?</a:t>
            </a:r>
          </a:p>
          <a:p>
            <a:pPr lvl="1"/>
            <a:r>
              <a:rPr lang="en-US" dirty="0"/>
              <a:t>Console games typically have to pass a stringent certification process</a:t>
            </a:r>
          </a:p>
          <a:p>
            <a:pPr lvl="1"/>
            <a:r>
              <a:rPr lang="en-US" dirty="0"/>
              <a:t>PC games typically have to deal with an endless stream of combinations of hardware and peripherals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rrowheads="1"/>
          </p:cNvSpPr>
          <p:nvPr>
            <p:ph type="title"/>
          </p:nvPr>
        </p:nvSpPr>
        <p:spPr/>
        <p:txBody>
          <a:bodyPr/>
          <a:lstStyle/>
          <a:p>
            <a:r>
              <a:rPr lang="en-US" sz="3600"/>
              <a:t>Software architecture:</a:t>
            </a:r>
            <a:br>
              <a:rPr lang="en-US" sz="3600"/>
            </a:br>
            <a:r>
              <a:rPr lang="en-US" sz="3600"/>
              <a:t>the game loops</a:t>
            </a:r>
          </a:p>
        </p:txBody>
      </p:sp>
      <p:sp>
        <p:nvSpPr>
          <p:cNvPr id="28675" name="Rectangle 3"/>
          <p:cNvSpPr>
            <a:spLocks noGrp="1" noChangeArrowheads="1"/>
          </p:cNvSpPr>
          <p:nvPr>
            <p:ph type="body" idx="1"/>
          </p:nvPr>
        </p:nvSpPr>
        <p:spPr/>
        <p:txBody>
          <a:bodyPr>
            <a:normAutofit fontScale="92500" lnSpcReduction="10000"/>
          </a:bodyPr>
          <a:lstStyle/>
          <a:p>
            <a:pPr>
              <a:lnSpc>
                <a:spcPct val="80000"/>
              </a:lnSpc>
            </a:pPr>
            <a:r>
              <a:rPr lang="en-US" sz="2000" dirty="0"/>
              <a:t>Normally, there are multiple logical threads (or loops) of execution, even if they are not implemented using actual threads as offered by the operating system:</a:t>
            </a:r>
          </a:p>
          <a:p>
            <a:pPr lvl="1">
              <a:lnSpc>
                <a:spcPct val="80000"/>
              </a:lnSpc>
            </a:pPr>
            <a:r>
              <a:rPr lang="en-US" sz="1800" b="1" dirty="0"/>
              <a:t>Game logic</a:t>
            </a:r>
            <a:r>
              <a:rPr lang="en-US" sz="1800" dirty="0"/>
              <a:t> runs and updates the game world: keeps track of elements (objects, foes, environment) and runs navigation, physics, collision and AI</a:t>
            </a:r>
          </a:p>
          <a:p>
            <a:pPr lvl="1">
              <a:lnSpc>
                <a:spcPct val="80000"/>
              </a:lnSpc>
            </a:pPr>
            <a:r>
              <a:rPr lang="en-US" sz="1800" b="1" dirty="0"/>
              <a:t>Input processing</a:t>
            </a:r>
            <a:r>
              <a:rPr lang="en-US" sz="1800" dirty="0"/>
              <a:t> keeps track of the time, what the user is doing, and what other computers sharing in the same game are doing: basically everything that affects the game logic</a:t>
            </a:r>
          </a:p>
          <a:p>
            <a:pPr lvl="1">
              <a:lnSpc>
                <a:spcPct val="80000"/>
              </a:lnSpc>
            </a:pPr>
            <a:r>
              <a:rPr lang="en-US" sz="1800" b="1" dirty="0"/>
              <a:t>Graphics rendering</a:t>
            </a:r>
            <a:r>
              <a:rPr lang="en-US" sz="1800" dirty="0"/>
              <a:t> does all the updates to the screen</a:t>
            </a:r>
          </a:p>
          <a:p>
            <a:pPr lvl="1">
              <a:lnSpc>
                <a:spcPct val="80000"/>
              </a:lnSpc>
            </a:pPr>
            <a:r>
              <a:rPr lang="en-US" sz="1800" b="1" dirty="0"/>
              <a:t>Audio rendering</a:t>
            </a:r>
            <a:r>
              <a:rPr lang="en-US" sz="1800" dirty="0"/>
              <a:t> generates, mixes and processes all audio</a:t>
            </a:r>
          </a:p>
          <a:p>
            <a:pPr lvl="1">
              <a:lnSpc>
                <a:spcPct val="80000"/>
              </a:lnSpc>
            </a:pPr>
            <a:r>
              <a:rPr lang="en-US" sz="1800" b="1" dirty="0"/>
              <a:t>Networking</a:t>
            </a:r>
            <a:r>
              <a:rPr lang="en-US" sz="1800" dirty="0"/>
              <a:t> handles the communications with other computers</a:t>
            </a:r>
          </a:p>
          <a:p>
            <a:pPr lvl="1">
              <a:lnSpc>
                <a:spcPct val="80000"/>
              </a:lnSpc>
            </a:pPr>
            <a:r>
              <a:rPr lang="en-US" sz="1800" b="1" dirty="0"/>
              <a:t>Storage management </a:t>
            </a:r>
            <a:r>
              <a:rPr lang="en-US" sz="1800" dirty="0"/>
              <a:t>makes sure that all the assets are loaded into memory in a timely manner: graphics, audio files, game scripts, text and fonts</a:t>
            </a:r>
          </a:p>
          <a:p>
            <a:pPr>
              <a:lnSpc>
                <a:spcPct val="80000"/>
              </a:lnSpc>
            </a:pPr>
            <a:r>
              <a:rPr lang="en-US" sz="2000" dirty="0"/>
              <a:t>Many of those are very codependent and time-critical, so keeping good track of the time is essential to synchronizing all those “threads”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rrowheads="1"/>
          </p:cNvSpPr>
          <p:nvPr>
            <p:ph type="title"/>
          </p:nvPr>
        </p:nvSpPr>
        <p:spPr/>
        <p:txBody>
          <a:bodyPr/>
          <a:lstStyle/>
          <a:p>
            <a:r>
              <a:rPr lang="en-US" sz="4000"/>
              <a:t>Software architecture:</a:t>
            </a:r>
            <a:br>
              <a:rPr lang="en-US" sz="4000"/>
            </a:br>
            <a:r>
              <a:rPr lang="en-US" sz="4000"/>
              <a:t>multithreading</a:t>
            </a:r>
          </a:p>
        </p:txBody>
      </p:sp>
      <p:sp>
        <p:nvSpPr>
          <p:cNvPr id="30723" name="Rectangle 3"/>
          <p:cNvSpPr>
            <a:spLocks noGrp="1" noChangeArrowheads="1"/>
          </p:cNvSpPr>
          <p:nvPr>
            <p:ph type="body" idx="1"/>
          </p:nvPr>
        </p:nvSpPr>
        <p:spPr/>
        <p:txBody>
          <a:bodyPr>
            <a:normAutofit fontScale="92500" lnSpcReduction="20000"/>
          </a:bodyPr>
          <a:lstStyle/>
          <a:p>
            <a:pPr>
              <a:lnSpc>
                <a:spcPct val="80000"/>
              </a:lnSpc>
            </a:pPr>
            <a:r>
              <a:rPr lang="en-US" sz="2400" dirty="0"/>
              <a:t>With the advent of multi-core microprocessors, multithreading is becoming very important these days. This means:</a:t>
            </a:r>
          </a:p>
          <a:p>
            <a:pPr lvl="1">
              <a:lnSpc>
                <a:spcPct val="80000"/>
              </a:lnSpc>
            </a:pPr>
            <a:r>
              <a:rPr lang="en-US" sz="2000" dirty="0"/>
              <a:t>Implementing those game loop threads as real independent threads scheduled to run in different cores. Classically, only audio, storage and maybe networking are handled in separate threads</a:t>
            </a:r>
          </a:p>
          <a:p>
            <a:pPr lvl="1">
              <a:lnSpc>
                <a:spcPct val="80000"/>
              </a:lnSpc>
            </a:pPr>
            <a:r>
              <a:rPr lang="en-US" sz="2000" dirty="0"/>
              <a:t>Implementing worker threads, which can take care of work offloaded from the game loops</a:t>
            </a:r>
          </a:p>
          <a:p>
            <a:pPr>
              <a:lnSpc>
                <a:spcPct val="80000"/>
              </a:lnSpc>
            </a:pPr>
            <a:r>
              <a:rPr lang="en-US" sz="2400" dirty="0"/>
              <a:t>Synchronization between those threads becomes a really big issue. Consider the solutions:</a:t>
            </a:r>
          </a:p>
          <a:p>
            <a:pPr lvl="1">
              <a:lnSpc>
                <a:spcPct val="80000"/>
              </a:lnSpc>
            </a:pPr>
            <a:r>
              <a:rPr lang="en-US" sz="2000" dirty="0"/>
              <a:t>Using mutual exclusion locks is easy but dangerous at best because of the possibility of deadlocks and unwanted serialization</a:t>
            </a:r>
          </a:p>
          <a:p>
            <a:pPr lvl="1">
              <a:lnSpc>
                <a:spcPct val="80000"/>
              </a:lnSpc>
            </a:pPr>
            <a:r>
              <a:rPr lang="en-US" sz="2000" dirty="0"/>
              <a:t>Using queues is safe and easy, but it introduces latencies</a:t>
            </a:r>
          </a:p>
          <a:p>
            <a:pPr lvl="1">
              <a:lnSpc>
                <a:spcPct val="80000"/>
              </a:lnSpc>
            </a:pPr>
            <a:r>
              <a:rPr lang="en-US" sz="2000" dirty="0"/>
              <a:t>Using double-buffering techniques works, but it uses up memory</a:t>
            </a:r>
          </a:p>
          <a:p>
            <a:pPr>
              <a:lnSpc>
                <a:spcPct val="80000"/>
              </a:lnSpc>
            </a:pPr>
            <a:r>
              <a:rPr lang="en-US" sz="2400" dirty="0"/>
              <a:t>This is an area where current game developers are not yet fully comfortable, so maybe you can become the expert!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rrowheads="1"/>
          </p:cNvSpPr>
          <p:nvPr>
            <p:ph type="title"/>
          </p:nvPr>
        </p:nvSpPr>
        <p:spPr/>
        <p:txBody>
          <a:bodyPr/>
          <a:lstStyle/>
          <a:p>
            <a:r>
              <a:rPr lang="en-US" sz="4000"/>
              <a:t>Software architecture:</a:t>
            </a:r>
            <a:br>
              <a:rPr lang="en-US" sz="4000"/>
            </a:br>
            <a:r>
              <a:rPr lang="en-US" sz="4000"/>
              <a:t>console technical requirements</a:t>
            </a:r>
          </a:p>
        </p:txBody>
      </p:sp>
      <p:sp>
        <p:nvSpPr>
          <p:cNvPr id="32771" name="Rectangle 3"/>
          <p:cNvSpPr>
            <a:spLocks noGrp="1" noChangeArrowheads="1"/>
          </p:cNvSpPr>
          <p:nvPr>
            <p:ph type="body" idx="1"/>
          </p:nvPr>
        </p:nvSpPr>
        <p:spPr/>
        <p:txBody>
          <a:bodyPr>
            <a:normAutofit fontScale="92500" lnSpcReduction="10000"/>
          </a:bodyPr>
          <a:lstStyle/>
          <a:p>
            <a:pPr>
              <a:lnSpc>
                <a:spcPct val="90000"/>
              </a:lnSpc>
            </a:pPr>
            <a:r>
              <a:rPr lang="en-US" sz="2400" dirty="0"/>
              <a:t>Console manufacturers will require that your game passes a certain quality bar, to ensure that games will have a consistent and enjoyable experience. They will require that you:</a:t>
            </a:r>
          </a:p>
          <a:p>
            <a:pPr lvl="1">
              <a:lnSpc>
                <a:spcPct val="90000"/>
              </a:lnSpc>
            </a:pPr>
            <a:r>
              <a:rPr lang="en-US" sz="2000" dirty="0"/>
              <a:t>Respect limits on how long your game may spend loading content from the disk</a:t>
            </a:r>
          </a:p>
          <a:p>
            <a:pPr lvl="1">
              <a:lnSpc>
                <a:spcPct val="90000"/>
              </a:lnSpc>
            </a:pPr>
            <a:r>
              <a:rPr lang="en-US" sz="2000" dirty="0"/>
              <a:t>Respect limits on the </a:t>
            </a:r>
            <a:r>
              <a:rPr lang="en-US" sz="2000" dirty="0" err="1"/>
              <a:t>framerate</a:t>
            </a:r>
            <a:r>
              <a:rPr lang="en-US" sz="2000" dirty="0"/>
              <a:t> and general responsiveness of the game</a:t>
            </a:r>
          </a:p>
          <a:p>
            <a:pPr lvl="1">
              <a:lnSpc>
                <a:spcPct val="90000"/>
              </a:lnSpc>
            </a:pPr>
            <a:r>
              <a:rPr lang="en-US" sz="2000" dirty="0"/>
              <a:t>Handle peripherals in certain predetermined ways</a:t>
            </a:r>
          </a:p>
          <a:p>
            <a:pPr lvl="1">
              <a:lnSpc>
                <a:spcPct val="90000"/>
              </a:lnSpc>
            </a:pPr>
            <a:r>
              <a:rPr lang="en-US" sz="2000" dirty="0"/>
              <a:t>Provide a minimum of visual and audio quality</a:t>
            </a:r>
          </a:p>
          <a:p>
            <a:pPr lvl="1">
              <a:lnSpc>
                <a:spcPct val="90000"/>
              </a:lnSpc>
            </a:pPr>
            <a:r>
              <a:rPr lang="en-US" sz="2000" dirty="0"/>
              <a:t>Handle exceptional situations like damaged disks in a certain manner</a:t>
            </a:r>
          </a:p>
          <a:p>
            <a:pPr lvl="1">
              <a:lnSpc>
                <a:spcPct val="90000"/>
              </a:lnSpc>
            </a:pPr>
            <a:r>
              <a:rPr lang="en-US" sz="2000" dirty="0"/>
              <a:t>Handle regional issues like differences between PAL/NTSC</a:t>
            </a:r>
          </a:p>
          <a:p>
            <a:pPr lvl="1">
              <a:lnSpc>
                <a:spcPct val="90000"/>
              </a:lnSpc>
            </a:pPr>
            <a:r>
              <a:rPr lang="en-US" sz="2000" dirty="0"/>
              <a:t>Do your networking in a secure manner (resistant to tampering and cheating)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rrowheads="1"/>
          </p:cNvSpPr>
          <p:nvPr>
            <p:ph type="title"/>
          </p:nvPr>
        </p:nvSpPr>
        <p:spPr/>
        <p:txBody>
          <a:bodyPr/>
          <a:lstStyle/>
          <a:p>
            <a:r>
              <a:rPr lang="en-US" sz="4000"/>
              <a:t>What I will be talking about today</a:t>
            </a:r>
            <a:br>
              <a:rPr lang="en-US" sz="4000"/>
            </a:br>
            <a:r>
              <a:rPr lang="en-US" sz="4000"/>
              <a:t>(in no particular order)</a:t>
            </a:r>
          </a:p>
        </p:txBody>
      </p:sp>
      <p:sp>
        <p:nvSpPr>
          <p:cNvPr id="7171" name="Rectangle 3"/>
          <p:cNvSpPr>
            <a:spLocks noGrp="1" noChangeArrowheads="1"/>
          </p:cNvSpPr>
          <p:nvPr>
            <p:ph idx="1"/>
          </p:nvPr>
        </p:nvSpPr>
        <p:spPr/>
        <p:txBody>
          <a:bodyPr>
            <a:normAutofit fontScale="85000" lnSpcReduction="20000"/>
          </a:bodyPr>
          <a:lstStyle/>
          <a:p>
            <a:r>
              <a:rPr lang="en-US" dirty="0"/>
              <a:t>Team organization</a:t>
            </a:r>
          </a:p>
          <a:p>
            <a:pPr lvl="1"/>
            <a:r>
              <a:rPr lang="en-US" dirty="0"/>
              <a:t>Division of work: who does what</a:t>
            </a:r>
          </a:p>
          <a:p>
            <a:r>
              <a:rPr lang="en-US" dirty="0"/>
              <a:t>Software architecture</a:t>
            </a:r>
          </a:p>
          <a:p>
            <a:pPr lvl="1"/>
            <a:r>
              <a:rPr lang="en-US" dirty="0"/>
              <a:t>How game developers are organizing their software</a:t>
            </a:r>
          </a:p>
          <a:p>
            <a:r>
              <a:rPr lang="en-US" dirty="0"/>
              <a:t>Lessons learned</a:t>
            </a:r>
          </a:p>
          <a:p>
            <a:pPr lvl="1"/>
            <a:r>
              <a:rPr lang="en-US" dirty="0"/>
              <a:t>What works and what doesn’t</a:t>
            </a:r>
          </a:p>
          <a:p>
            <a:r>
              <a:rPr lang="en-US" dirty="0"/>
              <a:t>Questions</a:t>
            </a:r>
          </a:p>
          <a:p>
            <a:pPr lvl="1"/>
            <a:r>
              <a:rPr lang="en-US" dirty="0"/>
              <a:t>As long as they are relevant, anytime!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rrowheads="1"/>
          </p:cNvSpPr>
          <p:nvPr>
            <p:ph type="title"/>
          </p:nvPr>
        </p:nvSpPr>
        <p:spPr/>
        <p:txBody>
          <a:bodyPr/>
          <a:lstStyle/>
          <a:p>
            <a:r>
              <a:rPr lang="en-US" sz="4000"/>
              <a:t>Software architecture:</a:t>
            </a:r>
            <a:br>
              <a:rPr lang="en-US" sz="4000"/>
            </a:br>
            <a:r>
              <a:rPr lang="en-US" sz="4000"/>
              <a:t>PC technical requirements</a:t>
            </a:r>
          </a:p>
        </p:txBody>
      </p:sp>
      <p:sp>
        <p:nvSpPr>
          <p:cNvPr id="33795" name="Rectangle 3"/>
          <p:cNvSpPr>
            <a:spLocks noGrp="1" noChangeArrowheads="1"/>
          </p:cNvSpPr>
          <p:nvPr>
            <p:ph type="body" idx="1"/>
          </p:nvPr>
        </p:nvSpPr>
        <p:spPr/>
        <p:txBody>
          <a:bodyPr>
            <a:normAutofit fontScale="92500" lnSpcReduction="10000"/>
          </a:bodyPr>
          <a:lstStyle/>
          <a:p>
            <a:pPr>
              <a:lnSpc>
                <a:spcPct val="90000"/>
              </a:lnSpc>
            </a:pPr>
            <a:r>
              <a:rPr lang="en-US" sz="2800" dirty="0"/>
              <a:t>PC manufacturers cannot enforce requirements like console manufacturers do so the quality bar must be self-imposed by the developer and the publisher, but making games for a PC has its own set of technical challenges:</a:t>
            </a:r>
          </a:p>
          <a:p>
            <a:pPr lvl="1">
              <a:lnSpc>
                <a:spcPct val="90000"/>
              </a:lnSpc>
            </a:pPr>
            <a:r>
              <a:rPr lang="en-US" sz="2400" dirty="0"/>
              <a:t>Adapting to differences in the hardware: graphics cards, storage medium, CPU speed and class, memory…</a:t>
            </a:r>
          </a:p>
          <a:p>
            <a:pPr lvl="1">
              <a:lnSpc>
                <a:spcPct val="90000"/>
              </a:lnSpc>
            </a:pPr>
            <a:r>
              <a:rPr lang="en-US" sz="2400" dirty="0"/>
              <a:t>Handling different releases and versions of the operating system and drivers</a:t>
            </a:r>
          </a:p>
          <a:p>
            <a:pPr lvl="1">
              <a:lnSpc>
                <a:spcPct val="90000"/>
              </a:lnSpc>
            </a:pPr>
            <a:r>
              <a:rPr lang="en-US" sz="2400" dirty="0"/>
              <a:t>Securing against abuse and cheating in networked games on an open platform</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p:txBody>
          <a:bodyPr/>
          <a:lstStyle/>
          <a:p>
            <a:r>
              <a:rPr lang="en-US" sz="4000"/>
              <a:t>Lessons learned:</a:t>
            </a:r>
            <a:br>
              <a:rPr lang="en-US" sz="4000"/>
            </a:br>
            <a:r>
              <a:rPr lang="en-US" sz="4000"/>
              <a:t>clear vision</a:t>
            </a:r>
          </a:p>
        </p:txBody>
      </p:sp>
      <p:sp>
        <p:nvSpPr>
          <p:cNvPr id="25603" name="Rectangle 3"/>
          <p:cNvSpPr>
            <a:spLocks noGrp="1" noChangeArrowheads="1"/>
          </p:cNvSpPr>
          <p:nvPr>
            <p:ph type="body" idx="1"/>
          </p:nvPr>
        </p:nvSpPr>
        <p:spPr/>
        <p:txBody>
          <a:bodyPr>
            <a:normAutofit fontScale="92500" lnSpcReduction="20000"/>
          </a:bodyPr>
          <a:lstStyle/>
          <a:p>
            <a:pPr>
              <a:lnSpc>
                <a:spcPct val="90000"/>
              </a:lnSpc>
            </a:pPr>
            <a:r>
              <a:rPr lang="en-US" sz="2800" dirty="0"/>
              <a:t>Game development today is complex task, involving many people in multiple disciplines</a:t>
            </a:r>
          </a:p>
          <a:p>
            <a:pPr>
              <a:lnSpc>
                <a:spcPct val="90000"/>
              </a:lnSpc>
            </a:pPr>
            <a:r>
              <a:rPr lang="en-US" sz="2800" dirty="0"/>
              <a:t>It is also very much market-driven, so there are a lot of constraints that you have to deal with</a:t>
            </a:r>
          </a:p>
          <a:p>
            <a:pPr>
              <a:lnSpc>
                <a:spcPct val="90000"/>
              </a:lnSpc>
            </a:pPr>
            <a:r>
              <a:rPr lang="en-US" sz="2800" dirty="0"/>
              <a:t>So… being capable of planning ahead becomes a big advantage!</a:t>
            </a:r>
          </a:p>
          <a:p>
            <a:pPr>
              <a:lnSpc>
                <a:spcPct val="90000"/>
              </a:lnSpc>
            </a:pPr>
            <a:r>
              <a:rPr lang="en-US" sz="2800" dirty="0"/>
              <a:t>Having someone with a clear vision of the final game helps enormously. When nobody has a clear vision, the endgame can suffer greatly, causing schedule slippage and worse, hurting the final quality of the game</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rrowheads="1"/>
          </p:cNvSpPr>
          <p:nvPr>
            <p:ph type="title"/>
          </p:nvPr>
        </p:nvSpPr>
        <p:spPr/>
        <p:txBody>
          <a:bodyPr/>
          <a:lstStyle/>
          <a:p>
            <a:r>
              <a:rPr lang="en-US" sz="4000"/>
              <a:t>Lessons learned:</a:t>
            </a:r>
            <a:br>
              <a:rPr lang="en-US" sz="4000"/>
            </a:br>
            <a:r>
              <a:rPr lang="en-US" sz="4000"/>
              <a:t>the production cycle</a:t>
            </a:r>
          </a:p>
        </p:txBody>
      </p:sp>
      <p:sp>
        <p:nvSpPr>
          <p:cNvPr id="38915" name="Rectangle 3"/>
          <p:cNvSpPr>
            <a:spLocks noGrp="1" noChangeArrowheads="1"/>
          </p:cNvSpPr>
          <p:nvPr>
            <p:ph type="body" idx="1"/>
          </p:nvPr>
        </p:nvSpPr>
        <p:spPr/>
        <p:txBody>
          <a:bodyPr>
            <a:normAutofit fontScale="92500" lnSpcReduction="20000"/>
          </a:bodyPr>
          <a:lstStyle/>
          <a:p>
            <a:pPr>
              <a:lnSpc>
                <a:spcPct val="80000"/>
              </a:lnSpc>
            </a:pPr>
            <a:r>
              <a:rPr lang="en-US" sz="2000" dirty="0"/>
              <a:t>Take for instance a game development cycle of two years. Typically, you might split it like so:</a:t>
            </a:r>
          </a:p>
          <a:p>
            <a:pPr lvl="1">
              <a:lnSpc>
                <a:spcPct val="80000"/>
              </a:lnSpc>
            </a:pPr>
            <a:r>
              <a:rPr lang="en-US" sz="1800" dirty="0"/>
              <a:t>3 months of prototyping</a:t>
            </a:r>
          </a:p>
          <a:p>
            <a:pPr lvl="1">
              <a:lnSpc>
                <a:spcPct val="80000"/>
              </a:lnSpc>
            </a:pPr>
            <a:r>
              <a:rPr lang="en-US" sz="1800" dirty="0"/>
              <a:t>6 months of technology implementation</a:t>
            </a:r>
          </a:p>
          <a:p>
            <a:pPr lvl="1">
              <a:lnSpc>
                <a:spcPct val="80000"/>
              </a:lnSpc>
            </a:pPr>
            <a:r>
              <a:rPr lang="en-US" sz="1800" dirty="0"/>
              <a:t>12 months of production</a:t>
            </a:r>
          </a:p>
          <a:p>
            <a:pPr lvl="1">
              <a:lnSpc>
                <a:spcPct val="80000"/>
              </a:lnSpc>
            </a:pPr>
            <a:r>
              <a:rPr lang="en-US" sz="1800" dirty="0"/>
              <a:t>3 months of final testing, tuning and delivery</a:t>
            </a:r>
          </a:p>
          <a:p>
            <a:pPr>
              <a:lnSpc>
                <a:spcPct val="80000"/>
              </a:lnSpc>
            </a:pPr>
            <a:r>
              <a:rPr lang="en-US" sz="2000" dirty="0"/>
              <a:t>It is very easy to forget what the 12 months of production are meant for. During those months, the whole team should be focused in getting the content of the game ready and working: the characters, the environments, the storylines and scripts… everything that makes the game fun and enjoyable</a:t>
            </a:r>
          </a:p>
          <a:p>
            <a:pPr>
              <a:lnSpc>
                <a:spcPct val="80000"/>
              </a:lnSpc>
            </a:pPr>
            <a:r>
              <a:rPr lang="en-US" sz="2000" dirty="0"/>
              <a:t>However, it is very typical to continue doing new technology well into this production cycle, which is very disruptive. If the artists and designers cannot see the results of their work, they just cannot do it effectively</a:t>
            </a:r>
          </a:p>
          <a:p>
            <a:pPr>
              <a:lnSpc>
                <a:spcPct val="80000"/>
              </a:lnSpc>
            </a:pPr>
            <a:r>
              <a:rPr lang="en-US" sz="2000" dirty="0"/>
              <a:t>This, in turn, causes production to slip into the time that was put aside for final testing</a:t>
            </a:r>
          </a:p>
          <a:p>
            <a:pPr>
              <a:lnSpc>
                <a:spcPct val="80000"/>
              </a:lnSpc>
            </a:pPr>
            <a:r>
              <a:rPr lang="en-US" sz="2000" dirty="0"/>
              <a:t>It is all compounded by the market-driven need to be cutting-edge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rrowheads="1"/>
          </p:cNvSpPr>
          <p:nvPr>
            <p:ph type="title"/>
          </p:nvPr>
        </p:nvSpPr>
        <p:spPr/>
        <p:txBody>
          <a:bodyPr/>
          <a:lstStyle/>
          <a:p>
            <a:r>
              <a:rPr lang="en-US" sz="4000"/>
              <a:t>Lessons learned:</a:t>
            </a:r>
            <a:br>
              <a:rPr lang="en-US" sz="4000"/>
            </a:br>
            <a:r>
              <a:rPr lang="en-US" sz="4000"/>
              <a:t>the needs of the testers</a:t>
            </a:r>
          </a:p>
        </p:txBody>
      </p:sp>
      <p:sp>
        <p:nvSpPr>
          <p:cNvPr id="43011" name="Rectangle 3"/>
          <p:cNvSpPr>
            <a:spLocks noGrp="1" noChangeArrowheads="1"/>
          </p:cNvSpPr>
          <p:nvPr>
            <p:ph type="body" idx="1"/>
          </p:nvPr>
        </p:nvSpPr>
        <p:spPr/>
        <p:txBody>
          <a:bodyPr>
            <a:normAutofit fontScale="92500" lnSpcReduction="20000"/>
          </a:bodyPr>
          <a:lstStyle/>
          <a:p>
            <a:pPr>
              <a:lnSpc>
                <a:spcPct val="90000"/>
              </a:lnSpc>
            </a:pPr>
            <a:r>
              <a:rPr lang="en-US" sz="2800" dirty="0"/>
              <a:t>Games are hard to test well, because they are very interactive and complex, and can take a very long time to test thoroughly</a:t>
            </a:r>
          </a:p>
          <a:p>
            <a:pPr>
              <a:lnSpc>
                <a:spcPct val="90000"/>
              </a:lnSpc>
            </a:pPr>
            <a:r>
              <a:rPr lang="en-US" sz="2800" dirty="0"/>
              <a:t>Sometimes, testers need to involve themselves with the “guts” of a game:</a:t>
            </a:r>
          </a:p>
          <a:p>
            <a:pPr lvl="1">
              <a:lnSpc>
                <a:spcPct val="90000"/>
              </a:lnSpc>
            </a:pPr>
            <a:r>
              <a:rPr lang="en-US" sz="2400" dirty="0"/>
              <a:t>They might need a rig embedded in the game, so that they can automate certain types of tests</a:t>
            </a:r>
          </a:p>
          <a:p>
            <a:pPr lvl="1">
              <a:lnSpc>
                <a:spcPct val="90000"/>
              </a:lnSpc>
            </a:pPr>
            <a:r>
              <a:rPr lang="en-US" sz="2400" dirty="0"/>
              <a:t>They might want to add instrumentation to the game code, to help flush out potential problems</a:t>
            </a:r>
          </a:p>
          <a:p>
            <a:pPr lvl="1">
              <a:lnSpc>
                <a:spcPct val="90000"/>
              </a:lnSpc>
            </a:pPr>
            <a:r>
              <a:rPr lang="en-US" sz="2400" dirty="0"/>
              <a:t>They might want to add problem detection code</a:t>
            </a:r>
          </a:p>
          <a:p>
            <a:pPr>
              <a:lnSpc>
                <a:spcPct val="90000"/>
              </a:lnSpc>
            </a:pPr>
            <a:r>
              <a:rPr lang="en-US" sz="2800" dirty="0"/>
              <a:t>So plan ahead and help them out!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rrowheads="1"/>
          </p:cNvSpPr>
          <p:nvPr>
            <p:ph type="title"/>
          </p:nvPr>
        </p:nvSpPr>
        <p:spPr/>
        <p:txBody>
          <a:bodyPr/>
          <a:lstStyle/>
          <a:p>
            <a:r>
              <a:rPr lang="en-US" sz="4000"/>
              <a:t>Lessons learned:</a:t>
            </a:r>
            <a:br>
              <a:rPr lang="en-US" sz="4000"/>
            </a:br>
            <a:r>
              <a:rPr lang="en-US" sz="4000"/>
              <a:t>the “extras”</a:t>
            </a:r>
          </a:p>
        </p:txBody>
      </p:sp>
      <p:sp>
        <p:nvSpPr>
          <p:cNvPr id="50179" name="Rectangle 3"/>
          <p:cNvSpPr>
            <a:spLocks noGrp="1" noChangeArrowheads="1"/>
          </p:cNvSpPr>
          <p:nvPr>
            <p:ph type="body" idx="1"/>
          </p:nvPr>
        </p:nvSpPr>
        <p:spPr/>
        <p:txBody>
          <a:bodyPr>
            <a:normAutofit fontScale="92500" lnSpcReduction="10000"/>
          </a:bodyPr>
          <a:lstStyle/>
          <a:p>
            <a:pPr>
              <a:lnSpc>
                <a:spcPct val="80000"/>
              </a:lnSpc>
            </a:pPr>
            <a:r>
              <a:rPr lang="en-US" sz="2800" dirty="0"/>
              <a:t>Imagine that your game is looking great as you approach completion, and suddenly you start getting requests from marketing:</a:t>
            </a:r>
          </a:p>
          <a:p>
            <a:pPr lvl="1">
              <a:lnSpc>
                <a:spcPct val="80000"/>
              </a:lnSpc>
            </a:pPr>
            <a:r>
              <a:rPr lang="en-US" sz="2400" dirty="0"/>
              <a:t>They want to be able to take screenshots of the game in very high resolution (print-quality)</a:t>
            </a:r>
          </a:p>
          <a:p>
            <a:pPr lvl="1">
              <a:lnSpc>
                <a:spcPct val="80000"/>
              </a:lnSpc>
            </a:pPr>
            <a:r>
              <a:rPr lang="en-US" sz="2400" dirty="0"/>
              <a:t>They want to be able to capture totally smooth movies out of the game at full resolution</a:t>
            </a:r>
          </a:p>
          <a:p>
            <a:pPr lvl="1">
              <a:lnSpc>
                <a:spcPct val="80000"/>
              </a:lnSpc>
            </a:pPr>
            <a:r>
              <a:rPr lang="en-US" sz="2400" dirty="0"/>
              <a:t>They want a playable game demo a month or two before releasing it, so that they can have it included in some magazine disk.</a:t>
            </a:r>
          </a:p>
          <a:p>
            <a:pPr>
              <a:lnSpc>
                <a:spcPct val="80000"/>
              </a:lnSpc>
            </a:pPr>
            <a:r>
              <a:rPr lang="en-US" sz="2800" dirty="0"/>
              <a:t>You have to plan ahead for those requests! Otherwise, you won’t have time to satisfy them</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p:txBody>
          <a:bodyPr/>
          <a:lstStyle/>
          <a:p>
            <a:r>
              <a:rPr lang="en-US" sz="4000"/>
              <a:t>Lessons learned:</a:t>
            </a:r>
            <a:br>
              <a:rPr lang="en-US" sz="4000"/>
            </a:br>
            <a:r>
              <a:rPr lang="en-US" sz="4000"/>
              <a:t>the implications of your code (1)</a:t>
            </a:r>
          </a:p>
        </p:txBody>
      </p:sp>
      <p:sp>
        <p:nvSpPr>
          <p:cNvPr id="13315" name="Rectangle 3"/>
          <p:cNvSpPr>
            <a:spLocks noGrp="1" noChangeArrowheads="1"/>
          </p:cNvSpPr>
          <p:nvPr>
            <p:ph type="body" idx="1"/>
          </p:nvPr>
        </p:nvSpPr>
        <p:spPr/>
        <p:txBody>
          <a:bodyPr>
            <a:normAutofit fontScale="92500" lnSpcReduction="10000"/>
          </a:bodyPr>
          <a:lstStyle/>
          <a:p>
            <a:pPr>
              <a:lnSpc>
                <a:spcPct val="80000"/>
              </a:lnSpc>
            </a:pPr>
            <a:r>
              <a:rPr lang="en-US" sz="2000" dirty="0"/>
              <a:t>Look at this piece of C++ code:</a:t>
            </a:r>
          </a:p>
          <a:p>
            <a:pPr>
              <a:lnSpc>
                <a:spcPct val="80000"/>
              </a:lnSpc>
              <a:buFont typeface="Wingdings" pitchFamily="2" charset="2"/>
              <a:buNone/>
            </a:pPr>
            <a:endParaRPr lang="en-US" sz="2000" dirty="0"/>
          </a:p>
          <a:p>
            <a:pPr>
              <a:lnSpc>
                <a:spcPct val="80000"/>
              </a:lnSpc>
              <a:buFont typeface="Wingdings" pitchFamily="2" charset="2"/>
              <a:buNone/>
            </a:pPr>
            <a:endParaRPr lang="en-US" sz="2000" dirty="0"/>
          </a:p>
          <a:p>
            <a:pPr>
              <a:lnSpc>
                <a:spcPct val="80000"/>
              </a:lnSpc>
              <a:buFont typeface="Wingdings" pitchFamily="2" charset="2"/>
              <a:buNone/>
            </a:pPr>
            <a:endParaRPr lang="en-US" sz="2000" dirty="0"/>
          </a:p>
          <a:p>
            <a:pPr>
              <a:lnSpc>
                <a:spcPct val="80000"/>
              </a:lnSpc>
              <a:buFont typeface="Wingdings" pitchFamily="2" charset="2"/>
              <a:buNone/>
            </a:pPr>
            <a:endParaRPr lang="en-US" sz="2000" dirty="0"/>
          </a:p>
          <a:p>
            <a:pPr>
              <a:lnSpc>
                <a:spcPct val="80000"/>
              </a:lnSpc>
              <a:buFont typeface="Wingdings" pitchFamily="2" charset="2"/>
              <a:buNone/>
            </a:pPr>
            <a:endParaRPr lang="en-US" sz="2000" dirty="0"/>
          </a:p>
          <a:p>
            <a:pPr>
              <a:lnSpc>
                <a:spcPct val="80000"/>
              </a:lnSpc>
              <a:buFont typeface="Wingdings" pitchFamily="2" charset="2"/>
              <a:buNone/>
            </a:pPr>
            <a:endParaRPr lang="en-US" sz="2000" dirty="0"/>
          </a:p>
          <a:p>
            <a:pPr>
              <a:lnSpc>
                <a:spcPct val="80000"/>
              </a:lnSpc>
              <a:buFont typeface="Wingdings" pitchFamily="2" charset="2"/>
              <a:buNone/>
            </a:pPr>
            <a:endParaRPr lang="en-US" sz="2000" dirty="0"/>
          </a:p>
          <a:p>
            <a:pPr>
              <a:lnSpc>
                <a:spcPct val="80000"/>
              </a:lnSpc>
              <a:buFont typeface="Wingdings" pitchFamily="2" charset="2"/>
              <a:buNone/>
            </a:pPr>
            <a:endParaRPr lang="en-US" sz="2000" dirty="0"/>
          </a:p>
          <a:p>
            <a:pPr>
              <a:lnSpc>
                <a:spcPct val="80000"/>
              </a:lnSpc>
            </a:pPr>
            <a:r>
              <a:rPr lang="en-US" sz="2000" dirty="0"/>
              <a:t>The programmer needs to find an object with certain constraints, so he puts all potentially relevant objects in an ordered container, so the most appropriate object will end up being the first, and then returns that object.</a:t>
            </a:r>
          </a:p>
          <a:p>
            <a:pPr>
              <a:lnSpc>
                <a:spcPct val="80000"/>
              </a:lnSpc>
            </a:pPr>
            <a:r>
              <a:rPr lang="en-US" sz="2000" dirty="0"/>
              <a:t>Reasonable, right?</a:t>
            </a:r>
          </a:p>
        </p:txBody>
      </p:sp>
      <p:sp>
        <p:nvSpPr>
          <p:cNvPr id="13316" name="Text Box 4"/>
          <p:cNvSpPr txBox="1">
            <a:spLocks noChangeArrowheads="1"/>
          </p:cNvSpPr>
          <p:nvPr/>
        </p:nvSpPr>
        <p:spPr bwMode="auto">
          <a:xfrm>
            <a:off x="990600" y="1428750"/>
            <a:ext cx="7391400" cy="2123658"/>
          </a:xfrm>
          <a:prstGeom prst="rect">
            <a:avLst/>
          </a:prstGeom>
          <a:solidFill>
            <a:schemeClr val="tx1"/>
          </a:solidFill>
          <a:ln w="9525">
            <a:noFill/>
            <a:miter lim="800000"/>
            <a:headEnd/>
            <a:tailEnd/>
          </a:ln>
          <a:effectLst/>
        </p:spPr>
        <p:txBody>
          <a:bodyPr>
            <a:spAutoFit/>
          </a:bodyPr>
          <a:lstStyle/>
          <a:p>
            <a:r>
              <a:rPr lang="en-US" altLang="ja-JP" sz="1200" dirty="0">
                <a:solidFill>
                  <a:srgbClr val="000000"/>
                </a:solidFill>
                <a:latin typeface="Courier New" pitchFamily="49" charset="0"/>
                <a:ea typeface="MS Mincho" pitchFamily="49" charset="-128"/>
              </a:rPr>
              <a:t>Enemy</a:t>
            </a:r>
            <a:r>
              <a:rPr lang="en-US" altLang="ja-JP" sz="1200" b="1" dirty="0">
                <a:solidFill>
                  <a:srgbClr val="7F3F1F"/>
                </a:solidFill>
                <a:latin typeface="Courier New" pitchFamily="49" charset="0"/>
                <a:ea typeface="MS Mincho" pitchFamily="49" charset="-128"/>
              </a:rPr>
              <a:t>*</a:t>
            </a:r>
            <a:r>
              <a:rPr lang="en-US" altLang="ja-JP" sz="1200" dirty="0">
                <a:solidFill>
                  <a:srgbClr val="808080"/>
                </a:solidFill>
                <a:latin typeface="Courier New" pitchFamily="49" charset="0"/>
                <a:ea typeface="MS Mincho" pitchFamily="49" charset="-128"/>
              </a:rPr>
              <a:t> </a:t>
            </a:r>
            <a:r>
              <a:rPr lang="en-US" altLang="ja-JP" sz="1200" dirty="0" err="1">
                <a:solidFill>
                  <a:srgbClr val="000000"/>
                </a:solidFill>
                <a:latin typeface="Courier New" pitchFamily="49" charset="0"/>
                <a:ea typeface="MS Mincho" pitchFamily="49" charset="-128"/>
              </a:rPr>
              <a:t>FindNearestEnemy</a:t>
            </a:r>
            <a:r>
              <a:rPr lang="en-US" altLang="ja-JP" sz="1200" b="1" dirty="0">
                <a:solidFill>
                  <a:srgbClr val="7F3F1F"/>
                </a:solidFill>
                <a:latin typeface="Courier New" pitchFamily="49" charset="0"/>
                <a:ea typeface="MS Mincho" pitchFamily="49" charset="-128"/>
              </a:rPr>
              <a:t>(</a:t>
            </a:r>
            <a:r>
              <a:rPr lang="en-US" altLang="ja-JP" sz="1200" dirty="0">
                <a:solidFill>
                  <a:srgbClr val="000000"/>
                </a:solidFill>
                <a:latin typeface="Courier New" pitchFamily="49" charset="0"/>
                <a:ea typeface="MS Mincho" pitchFamily="49" charset="-128"/>
              </a:rPr>
              <a:t>Point</a:t>
            </a:r>
            <a:r>
              <a:rPr lang="en-US" altLang="ja-JP" sz="1200" b="1" dirty="0">
                <a:solidFill>
                  <a:srgbClr val="00007F"/>
                </a:solidFill>
                <a:latin typeface="Courier New" pitchFamily="49" charset="0"/>
                <a:ea typeface="MS Mincho" pitchFamily="49" charset="-128"/>
              </a:rPr>
              <a:t> const</a:t>
            </a:r>
            <a:r>
              <a:rPr lang="en-US" altLang="ja-JP" sz="1200" b="1" dirty="0">
                <a:solidFill>
                  <a:srgbClr val="7F3F1F"/>
                </a:solidFill>
                <a:latin typeface="Courier New" pitchFamily="49" charset="0"/>
                <a:ea typeface="MS Mincho" pitchFamily="49" charset="-128"/>
              </a:rPr>
              <a:t>&amp;</a:t>
            </a:r>
            <a:r>
              <a:rPr lang="en-US" altLang="ja-JP" sz="1200" dirty="0">
                <a:solidFill>
                  <a:srgbClr val="000000"/>
                </a:solidFill>
                <a:latin typeface="Courier New" pitchFamily="49" charset="0"/>
                <a:ea typeface="MS Mincho" pitchFamily="49" charset="-128"/>
              </a:rPr>
              <a:t> Pos</a:t>
            </a:r>
            <a:r>
              <a:rPr lang="en-US" altLang="ja-JP" sz="1200" b="1" dirty="0">
                <a:solidFill>
                  <a:srgbClr val="7F3F1F"/>
                </a:solidFill>
                <a:latin typeface="Courier New" pitchFamily="49" charset="0"/>
                <a:ea typeface="MS Mincho" pitchFamily="49" charset="-128"/>
              </a:rPr>
              <a:t>)</a:t>
            </a:r>
            <a:endParaRPr lang="en-US" altLang="ja-JP" sz="1200" dirty="0">
              <a:solidFill>
                <a:srgbClr val="808080"/>
              </a:solidFill>
              <a:latin typeface="Courier New" pitchFamily="49" charset="0"/>
              <a:ea typeface="MS Mincho" pitchFamily="49" charset="-128"/>
            </a:endParaRPr>
          </a:p>
          <a:p>
            <a:r>
              <a:rPr lang="en-US" altLang="ja-JP" sz="1200" b="1" dirty="0">
                <a:solidFill>
                  <a:srgbClr val="7F3F1F"/>
                </a:solidFill>
                <a:latin typeface="Courier New" pitchFamily="49" charset="0"/>
                <a:ea typeface="MS Mincho" pitchFamily="49" charset="-128"/>
              </a:rPr>
              <a:t>{</a:t>
            </a:r>
            <a:endParaRPr lang="en-US" altLang="ja-JP" sz="1200" dirty="0">
              <a:solidFill>
                <a:srgbClr val="808080"/>
              </a:solidFill>
              <a:latin typeface="Courier New" pitchFamily="49" charset="0"/>
              <a:ea typeface="MS Mincho" pitchFamily="49" charset="-128"/>
            </a:endParaRPr>
          </a:p>
          <a:p>
            <a:r>
              <a:rPr lang="en-US" altLang="ja-JP" sz="1200" dirty="0">
                <a:solidFill>
                  <a:srgbClr val="808080"/>
                </a:solidFill>
                <a:latin typeface="Courier New" pitchFamily="49" charset="0"/>
                <a:ea typeface="MS Mincho" pitchFamily="49" charset="-128"/>
              </a:rPr>
              <a:t>    </a:t>
            </a:r>
            <a:r>
              <a:rPr lang="en-US" altLang="ja-JP" sz="1200" dirty="0">
                <a:solidFill>
                  <a:srgbClr val="000000"/>
                </a:solidFill>
                <a:latin typeface="Courier New" pitchFamily="49" charset="0"/>
                <a:ea typeface="MS Mincho" pitchFamily="49" charset="-128"/>
              </a:rPr>
              <a:t>std</a:t>
            </a:r>
            <a:r>
              <a:rPr lang="en-US" altLang="ja-JP" sz="1200" b="1" dirty="0">
                <a:solidFill>
                  <a:srgbClr val="7F3F1F"/>
                </a:solidFill>
                <a:latin typeface="Courier New" pitchFamily="49" charset="0"/>
                <a:ea typeface="MS Mincho" pitchFamily="49" charset="-128"/>
              </a:rPr>
              <a:t>::</a:t>
            </a:r>
            <a:r>
              <a:rPr lang="en-US" altLang="ja-JP" sz="1200" dirty="0" err="1">
                <a:solidFill>
                  <a:srgbClr val="000000"/>
                </a:solidFill>
                <a:latin typeface="Courier New" pitchFamily="49" charset="0"/>
                <a:ea typeface="MS Mincho" pitchFamily="49" charset="-128"/>
              </a:rPr>
              <a:t>multimap</a:t>
            </a:r>
            <a:r>
              <a:rPr lang="en-US" altLang="ja-JP" sz="1200" b="1" dirty="0">
                <a:solidFill>
                  <a:srgbClr val="7F3F1F"/>
                </a:solidFill>
                <a:latin typeface="Courier New" pitchFamily="49" charset="0"/>
                <a:ea typeface="MS Mincho" pitchFamily="49" charset="-128"/>
              </a:rPr>
              <a:t>&lt;</a:t>
            </a:r>
            <a:r>
              <a:rPr lang="en-US" altLang="ja-JP" sz="1200" b="1" dirty="0">
                <a:solidFill>
                  <a:srgbClr val="00007F"/>
                </a:solidFill>
                <a:latin typeface="Courier New" pitchFamily="49" charset="0"/>
                <a:ea typeface="MS Mincho" pitchFamily="49" charset="-128"/>
              </a:rPr>
              <a:t>float</a:t>
            </a:r>
            <a:r>
              <a:rPr lang="en-US" altLang="ja-JP" sz="1200" b="1" dirty="0">
                <a:solidFill>
                  <a:srgbClr val="7F3F1F"/>
                </a:solidFill>
                <a:latin typeface="Courier New" pitchFamily="49" charset="0"/>
                <a:ea typeface="MS Mincho" pitchFamily="49" charset="-128"/>
              </a:rPr>
              <a:t>,</a:t>
            </a:r>
            <a:r>
              <a:rPr lang="en-US" altLang="ja-JP" sz="1200" dirty="0">
                <a:solidFill>
                  <a:srgbClr val="808080"/>
                </a:solidFill>
                <a:latin typeface="Courier New" pitchFamily="49" charset="0"/>
                <a:ea typeface="MS Mincho" pitchFamily="49" charset="-128"/>
              </a:rPr>
              <a:t> </a:t>
            </a:r>
            <a:r>
              <a:rPr lang="en-US" altLang="ja-JP" sz="1200" dirty="0">
                <a:solidFill>
                  <a:srgbClr val="000000"/>
                </a:solidFill>
                <a:latin typeface="Courier New" pitchFamily="49" charset="0"/>
                <a:ea typeface="MS Mincho" pitchFamily="49" charset="-128"/>
              </a:rPr>
              <a:t>Enemy</a:t>
            </a:r>
            <a:r>
              <a:rPr lang="en-US" altLang="ja-JP" sz="1200" b="1" dirty="0">
                <a:solidFill>
                  <a:srgbClr val="7F3F1F"/>
                </a:solidFill>
                <a:latin typeface="Courier New" pitchFamily="49" charset="0"/>
                <a:ea typeface="MS Mincho" pitchFamily="49" charset="-128"/>
              </a:rPr>
              <a:t>*&gt;</a:t>
            </a:r>
            <a:r>
              <a:rPr lang="en-US" altLang="ja-JP" sz="1200" dirty="0">
                <a:solidFill>
                  <a:srgbClr val="808080"/>
                </a:solidFill>
                <a:latin typeface="Courier New" pitchFamily="49" charset="0"/>
                <a:ea typeface="MS Mincho" pitchFamily="49" charset="-128"/>
              </a:rPr>
              <a:t> </a:t>
            </a:r>
            <a:r>
              <a:rPr lang="en-US" altLang="ja-JP" sz="1200" dirty="0" err="1">
                <a:solidFill>
                  <a:srgbClr val="000000"/>
                </a:solidFill>
                <a:latin typeface="Courier New" pitchFamily="49" charset="0"/>
                <a:ea typeface="MS Mincho" pitchFamily="49" charset="-128"/>
              </a:rPr>
              <a:t>enemyMap</a:t>
            </a:r>
            <a:r>
              <a:rPr lang="en-US" altLang="ja-JP" sz="1200" b="1" dirty="0">
                <a:solidFill>
                  <a:srgbClr val="7F3F1F"/>
                </a:solidFill>
                <a:latin typeface="Courier New" pitchFamily="49" charset="0"/>
                <a:ea typeface="MS Mincho" pitchFamily="49" charset="-128"/>
              </a:rPr>
              <a:t>;</a:t>
            </a:r>
            <a:endParaRPr lang="en-US" altLang="ja-JP" sz="1200" dirty="0">
              <a:solidFill>
                <a:srgbClr val="808080"/>
              </a:solidFill>
              <a:latin typeface="Courier New" pitchFamily="49" charset="0"/>
              <a:ea typeface="MS Mincho" pitchFamily="49" charset="-128"/>
            </a:endParaRPr>
          </a:p>
          <a:p>
            <a:endParaRPr lang="en-US" altLang="ja-JP" sz="1200" dirty="0">
              <a:solidFill>
                <a:srgbClr val="808080"/>
              </a:solidFill>
              <a:latin typeface="Courier New" pitchFamily="49" charset="0"/>
              <a:ea typeface="MS Mincho" pitchFamily="49" charset="-128"/>
            </a:endParaRPr>
          </a:p>
          <a:p>
            <a:r>
              <a:rPr lang="en-US" altLang="ja-JP" sz="1200" dirty="0">
                <a:solidFill>
                  <a:srgbClr val="808080"/>
                </a:solidFill>
                <a:latin typeface="Courier New" pitchFamily="49" charset="0"/>
                <a:ea typeface="MS Mincho" pitchFamily="49" charset="-128"/>
              </a:rPr>
              <a:t>    </a:t>
            </a:r>
            <a:r>
              <a:rPr lang="en-US" altLang="ja-JP" sz="1200" b="1" dirty="0">
                <a:solidFill>
                  <a:srgbClr val="00007F"/>
                </a:solidFill>
                <a:latin typeface="Courier New" pitchFamily="49" charset="0"/>
                <a:ea typeface="MS Mincho" pitchFamily="49" charset="-128"/>
              </a:rPr>
              <a:t>for</a:t>
            </a:r>
            <a:r>
              <a:rPr lang="en-US" altLang="ja-JP" sz="1200" dirty="0">
                <a:solidFill>
                  <a:srgbClr val="808080"/>
                </a:solidFill>
                <a:latin typeface="Courier New" pitchFamily="49" charset="0"/>
                <a:ea typeface="MS Mincho" pitchFamily="49" charset="-128"/>
              </a:rPr>
              <a:t> </a:t>
            </a:r>
            <a:r>
              <a:rPr lang="en-US" altLang="ja-JP" sz="1200" b="1" dirty="0">
                <a:solidFill>
                  <a:srgbClr val="7F3F1F"/>
                </a:solidFill>
                <a:latin typeface="Courier New" pitchFamily="49" charset="0"/>
                <a:ea typeface="MS Mincho" pitchFamily="49" charset="-128"/>
              </a:rPr>
              <a:t>(</a:t>
            </a:r>
            <a:r>
              <a:rPr lang="en-US" altLang="ja-JP" sz="1200" b="1" dirty="0" err="1">
                <a:solidFill>
                  <a:srgbClr val="00007F"/>
                </a:solidFill>
                <a:latin typeface="Courier New" pitchFamily="49" charset="0"/>
                <a:ea typeface="MS Mincho" pitchFamily="49" charset="-128"/>
              </a:rPr>
              <a:t>int</a:t>
            </a:r>
            <a:r>
              <a:rPr lang="en-US" altLang="ja-JP" sz="1200" dirty="0">
                <a:solidFill>
                  <a:srgbClr val="808080"/>
                </a:solidFill>
                <a:latin typeface="Courier New" pitchFamily="49" charset="0"/>
                <a:ea typeface="MS Mincho" pitchFamily="49" charset="-128"/>
              </a:rPr>
              <a:t> </a:t>
            </a:r>
            <a:r>
              <a:rPr lang="en-US" altLang="ja-JP" sz="1200" dirty="0" err="1">
                <a:solidFill>
                  <a:srgbClr val="000000"/>
                </a:solidFill>
                <a:latin typeface="Courier New" pitchFamily="49" charset="0"/>
                <a:ea typeface="MS Mincho" pitchFamily="49" charset="-128"/>
              </a:rPr>
              <a:t>i</a:t>
            </a:r>
            <a:r>
              <a:rPr lang="en-US" altLang="ja-JP" sz="1200" dirty="0">
                <a:solidFill>
                  <a:srgbClr val="808080"/>
                </a:solidFill>
                <a:latin typeface="Courier New" pitchFamily="49" charset="0"/>
                <a:ea typeface="MS Mincho" pitchFamily="49" charset="-128"/>
              </a:rPr>
              <a:t> </a:t>
            </a:r>
            <a:r>
              <a:rPr lang="en-US" altLang="ja-JP" sz="1200" b="1" dirty="0">
                <a:solidFill>
                  <a:srgbClr val="7F3F1F"/>
                </a:solidFill>
                <a:latin typeface="Courier New" pitchFamily="49" charset="0"/>
                <a:ea typeface="MS Mincho" pitchFamily="49" charset="-128"/>
              </a:rPr>
              <a:t>=</a:t>
            </a:r>
            <a:r>
              <a:rPr lang="en-US" altLang="ja-JP" sz="1200" dirty="0">
                <a:solidFill>
                  <a:srgbClr val="808080"/>
                </a:solidFill>
                <a:latin typeface="Courier New" pitchFamily="49" charset="0"/>
                <a:ea typeface="MS Mincho" pitchFamily="49" charset="-128"/>
              </a:rPr>
              <a:t> </a:t>
            </a:r>
            <a:r>
              <a:rPr lang="en-US" altLang="ja-JP" sz="1200" dirty="0">
                <a:solidFill>
                  <a:srgbClr val="007F7F"/>
                </a:solidFill>
                <a:latin typeface="Courier New" pitchFamily="49" charset="0"/>
                <a:ea typeface="MS Mincho" pitchFamily="49" charset="-128"/>
              </a:rPr>
              <a:t>0</a:t>
            </a:r>
            <a:r>
              <a:rPr lang="en-US" altLang="ja-JP" sz="1200" b="1" dirty="0">
                <a:solidFill>
                  <a:srgbClr val="7F3F1F"/>
                </a:solidFill>
                <a:latin typeface="Courier New" pitchFamily="49" charset="0"/>
                <a:ea typeface="MS Mincho" pitchFamily="49" charset="-128"/>
              </a:rPr>
              <a:t>;</a:t>
            </a:r>
            <a:r>
              <a:rPr lang="en-US" altLang="ja-JP" sz="1200" dirty="0">
                <a:solidFill>
                  <a:srgbClr val="808080"/>
                </a:solidFill>
                <a:latin typeface="Courier New" pitchFamily="49" charset="0"/>
                <a:ea typeface="MS Mincho" pitchFamily="49" charset="-128"/>
              </a:rPr>
              <a:t> </a:t>
            </a:r>
            <a:r>
              <a:rPr lang="en-US" altLang="ja-JP" sz="1200" dirty="0" err="1">
                <a:solidFill>
                  <a:srgbClr val="000000"/>
                </a:solidFill>
                <a:latin typeface="Courier New" pitchFamily="49" charset="0"/>
                <a:ea typeface="MS Mincho" pitchFamily="49" charset="-128"/>
              </a:rPr>
              <a:t>i</a:t>
            </a:r>
            <a:r>
              <a:rPr lang="en-US" altLang="ja-JP" sz="1200" dirty="0">
                <a:solidFill>
                  <a:srgbClr val="808080"/>
                </a:solidFill>
                <a:latin typeface="Courier New" pitchFamily="49" charset="0"/>
                <a:ea typeface="MS Mincho" pitchFamily="49" charset="-128"/>
              </a:rPr>
              <a:t> </a:t>
            </a:r>
            <a:r>
              <a:rPr lang="en-US" altLang="ja-JP" sz="1200" b="1" dirty="0">
                <a:solidFill>
                  <a:srgbClr val="7F3F1F"/>
                </a:solidFill>
                <a:latin typeface="Courier New" pitchFamily="49" charset="0"/>
                <a:ea typeface="MS Mincho" pitchFamily="49" charset="-128"/>
              </a:rPr>
              <a:t>&lt;</a:t>
            </a:r>
            <a:r>
              <a:rPr lang="en-US" altLang="ja-JP" sz="1200" dirty="0">
                <a:solidFill>
                  <a:srgbClr val="808080"/>
                </a:solidFill>
                <a:latin typeface="Courier New" pitchFamily="49" charset="0"/>
                <a:ea typeface="MS Mincho" pitchFamily="49" charset="-128"/>
              </a:rPr>
              <a:t> </a:t>
            </a:r>
            <a:r>
              <a:rPr lang="en-US" altLang="ja-JP" sz="1200" dirty="0" err="1">
                <a:solidFill>
                  <a:srgbClr val="000000"/>
                </a:solidFill>
                <a:latin typeface="Courier New" pitchFamily="49" charset="0"/>
                <a:ea typeface="MS Mincho" pitchFamily="49" charset="-128"/>
              </a:rPr>
              <a:t>NumEnemies</a:t>
            </a:r>
            <a:r>
              <a:rPr lang="en-US" altLang="ja-JP" sz="1200" b="1" dirty="0">
                <a:solidFill>
                  <a:srgbClr val="7F3F1F"/>
                </a:solidFill>
                <a:latin typeface="Courier New" pitchFamily="49" charset="0"/>
                <a:ea typeface="MS Mincho" pitchFamily="49" charset="-128"/>
              </a:rPr>
              <a:t>;</a:t>
            </a:r>
            <a:r>
              <a:rPr lang="en-US" altLang="ja-JP" sz="1200" dirty="0">
                <a:solidFill>
                  <a:srgbClr val="808080"/>
                </a:solidFill>
                <a:latin typeface="Courier New" pitchFamily="49" charset="0"/>
                <a:ea typeface="MS Mincho" pitchFamily="49" charset="-128"/>
              </a:rPr>
              <a:t> </a:t>
            </a:r>
            <a:r>
              <a:rPr lang="en-US" altLang="ja-JP" sz="1200" b="1" dirty="0">
                <a:solidFill>
                  <a:srgbClr val="7F3F1F"/>
                </a:solidFill>
                <a:latin typeface="Courier New" pitchFamily="49" charset="0"/>
                <a:ea typeface="MS Mincho" pitchFamily="49" charset="-128"/>
              </a:rPr>
              <a:t>++</a:t>
            </a:r>
            <a:r>
              <a:rPr lang="en-US" altLang="ja-JP" sz="1200" dirty="0" err="1">
                <a:solidFill>
                  <a:srgbClr val="000000"/>
                </a:solidFill>
                <a:latin typeface="Courier New" pitchFamily="49" charset="0"/>
                <a:ea typeface="MS Mincho" pitchFamily="49" charset="-128"/>
              </a:rPr>
              <a:t>i</a:t>
            </a:r>
            <a:r>
              <a:rPr lang="en-US" altLang="ja-JP" sz="1200" b="1" dirty="0">
                <a:solidFill>
                  <a:srgbClr val="7F3F1F"/>
                </a:solidFill>
                <a:latin typeface="Courier New" pitchFamily="49" charset="0"/>
                <a:ea typeface="MS Mincho" pitchFamily="49" charset="-128"/>
              </a:rPr>
              <a:t>)</a:t>
            </a:r>
            <a:r>
              <a:rPr lang="en-US" altLang="ja-JP" sz="1200" dirty="0">
                <a:solidFill>
                  <a:srgbClr val="808080"/>
                </a:solidFill>
                <a:latin typeface="Courier New" pitchFamily="49" charset="0"/>
                <a:ea typeface="MS Mincho" pitchFamily="49" charset="-128"/>
              </a:rPr>
              <a:t> </a:t>
            </a:r>
            <a:r>
              <a:rPr lang="en-US" altLang="ja-JP" sz="1200" b="1" dirty="0">
                <a:solidFill>
                  <a:srgbClr val="7F3F1F"/>
                </a:solidFill>
                <a:latin typeface="Courier New" pitchFamily="49" charset="0"/>
                <a:ea typeface="MS Mincho" pitchFamily="49" charset="-128"/>
              </a:rPr>
              <a:t>{</a:t>
            </a:r>
            <a:endParaRPr lang="en-US" altLang="ja-JP" sz="1200" dirty="0">
              <a:solidFill>
                <a:srgbClr val="808080"/>
              </a:solidFill>
              <a:latin typeface="Courier New" pitchFamily="49" charset="0"/>
              <a:ea typeface="MS Mincho" pitchFamily="49" charset="-128"/>
            </a:endParaRPr>
          </a:p>
          <a:p>
            <a:r>
              <a:rPr lang="en-US" altLang="ja-JP" sz="1200" dirty="0">
                <a:solidFill>
                  <a:srgbClr val="808080"/>
                </a:solidFill>
                <a:latin typeface="Courier New" pitchFamily="49" charset="0"/>
                <a:ea typeface="MS Mincho" pitchFamily="49" charset="-128"/>
              </a:rPr>
              <a:t>        </a:t>
            </a:r>
            <a:r>
              <a:rPr lang="en-US" altLang="ja-JP" sz="1200" b="1" dirty="0">
                <a:solidFill>
                  <a:srgbClr val="00007F"/>
                </a:solidFill>
                <a:latin typeface="Courier New" pitchFamily="49" charset="0"/>
                <a:ea typeface="MS Mincho" pitchFamily="49" charset="-128"/>
              </a:rPr>
              <a:t>float</a:t>
            </a:r>
            <a:r>
              <a:rPr lang="en-US" altLang="ja-JP" sz="1200" dirty="0">
                <a:solidFill>
                  <a:srgbClr val="808080"/>
                </a:solidFill>
                <a:latin typeface="Courier New" pitchFamily="49" charset="0"/>
                <a:ea typeface="MS Mincho" pitchFamily="49" charset="-128"/>
              </a:rPr>
              <a:t> </a:t>
            </a:r>
            <a:r>
              <a:rPr lang="en-US" altLang="ja-JP" sz="1200" b="1" dirty="0">
                <a:solidFill>
                  <a:srgbClr val="00007F"/>
                </a:solidFill>
                <a:latin typeface="Courier New" pitchFamily="49" charset="0"/>
                <a:ea typeface="MS Mincho" pitchFamily="49" charset="-128"/>
              </a:rPr>
              <a:t>const</a:t>
            </a:r>
            <a:r>
              <a:rPr lang="en-US" altLang="ja-JP" sz="1200" dirty="0">
                <a:solidFill>
                  <a:srgbClr val="808080"/>
                </a:solidFill>
                <a:latin typeface="Courier New" pitchFamily="49" charset="0"/>
                <a:ea typeface="MS Mincho" pitchFamily="49" charset="-128"/>
              </a:rPr>
              <a:t> </a:t>
            </a:r>
            <a:r>
              <a:rPr lang="en-US" altLang="ja-JP" sz="1200" dirty="0">
                <a:solidFill>
                  <a:srgbClr val="000000"/>
                </a:solidFill>
                <a:latin typeface="Courier New" pitchFamily="49" charset="0"/>
                <a:ea typeface="MS Mincho" pitchFamily="49" charset="-128"/>
              </a:rPr>
              <a:t>distance</a:t>
            </a:r>
            <a:r>
              <a:rPr lang="en-US" altLang="ja-JP" sz="1200" dirty="0">
                <a:solidFill>
                  <a:srgbClr val="808080"/>
                </a:solidFill>
                <a:latin typeface="Courier New" pitchFamily="49" charset="0"/>
                <a:ea typeface="MS Mincho" pitchFamily="49" charset="-128"/>
              </a:rPr>
              <a:t> </a:t>
            </a:r>
            <a:r>
              <a:rPr lang="en-US" altLang="ja-JP" sz="1200" b="1" dirty="0">
                <a:solidFill>
                  <a:srgbClr val="7F3F1F"/>
                </a:solidFill>
                <a:latin typeface="Courier New" pitchFamily="49" charset="0"/>
                <a:ea typeface="MS Mincho" pitchFamily="49" charset="-128"/>
              </a:rPr>
              <a:t>=</a:t>
            </a:r>
            <a:r>
              <a:rPr lang="en-US" altLang="ja-JP" sz="1200" dirty="0">
                <a:solidFill>
                  <a:srgbClr val="808080"/>
                </a:solidFill>
                <a:latin typeface="Courier New" pitchFamily="49" charset="0"/>
                <a:ea typeface="MS Mincho" pitchFamily="49" charset="-128"/>
              </a:rPr>
              <a:t> </a:t>
            </a:r>
            <a:r>
              <a:rPr lang="en-US" altLang="ja-JP" sz="1200" dirty="0" err="1">
                <a:solidFill>
                  <a:srgbClr val="000000"/>
                </a:solidFill>
                <a:latin typeface="Courier New" pitchFamily="49" charset="0"/>
                <a:ea typeface="MS Mincho" pitchFamily="49" charset="-128"/>
              </a:rPr>
              <a:t>FindDistance</a:t>
            </a:r>
            <a:r>
              <a:rPr lang="en-US" altLang="ja-JP" sz="1200" b="1" dirty="0">
                <a:solidFill>
                  <a:srgbClr val="7F3F1F"/>
                </a:solidFill>
                <a:latin typeface="Courier New" pitchFamily="49" charset="0"/>
                <a:ea typeface="MS Mincho" pitchFamily="49" charset="-128"/>
              </a:rPr>
              <a:t>(</a:t>
            </a:r>
            <a:r>
              <a:rPr lang="en-US" altLang="ja-JP" sz="1200" dirty="0" err="1">
                <a:solidFill>
                  <a:srgbClr val="000000"/>
                </a:solidFill>
                <a:latin typeface="Courier New" pitchFamily="49" charset="0"/>
                <a:ea typeface="MS Mincho" pitchFamily="49" charset="-128"/>
              </a:rPr>
              <a:t>EnemyList</a:t>
            </a:r>
            <a:r>
              <a:rPr lang="en-US" altLang="ja-JP" sz="1200" b="1" dirty="0">
                <a:solidFill>
                  <a:srgbClr val="7F3F1F"/>
                </a:solidFill>
                <a:latin typeface="Courier New" pitchFamily="49" charset="0"/>
                <a:ea typeface="MS Mincho" pitchFamily="49" charset="-128"/>
              </a:rPr>
              <a:t>[</a:t>
            </a:r>
            <a:r>
              <a:rPr lang="en-US" altLang="ja-JP" sz="1200" dirty="0" err="1">
                <a:solidFill>
                  <a:srgbClr val="000000"/>
                </a:solidFill>
                <a:latin typeface="Courier New" pitchFamily="49" charset="0"/>
                <a:ea typeface="MS Mincho" pitchFamily="49" charset="-128"/>
              </a:rPr>
              <a:t>i</a:t>
            </a:r>
            <a:r>
              <a:rPr lang="en-US" altLang="ja-JP" sz="1200" b="1" dirty="0">
                <a:solidFill>
                  <a:srgbClr val="7F3F1F"/>
                </a:solidFill>
                <a:latin typeface="Courier New" pitchFamily="49" charset="0"/>
                <a:ea typeface="MS Mincho" pitchFamily="49" charset="-128"/>
              </a:rPr>
              <a:t>]-&gt;</a:t>
            </a:r>
            <a:r>
              <a:rPr lang="en-US" altLang="ja-JP" sz="1200" dirty="0">
                <a:solidFill>
                  <a:srgbClr val="000000"/>
                </a:solidFill>
                <a:latin typeface="Courier New" pitchFamily="49" charset="0"/>
                <a:ea typeface="MS Mincho" pitchFamily="49" charset="-128"/>
              </a:rPr>
              <a:t>Pos</a:t>
            </a:r>
            <a:r>
              <a:rPr lang="en-US" altLang="ja-JP" sz="1200" b="1" dirty="0">
                <a:solidFill>
                  <a:srgbClr val="7F3F1F"/>
                </a:solidFill>
                <a:latin typeface="Courier New" pitchFamily="49" charset="0"/>
                <a:ea typeface="MS Mincho" pitchFamily="49" charset="-128"/>
              </a:rPr>
              <a:t>,</a:t>
            </a:r>
            <a:r>
              <a:rPr lang="en-US" altLang="ja-JP" sz="1200" dirty="0">
                <a:solidFill>
                  <a:srgbClr val="808080"/>
                </a:solidFill>
                <a:latin typeface="Courier New" pitchFamily="49" charset="0"/>
                <a:ea typeface="MS Mincho" pitchFamily="49" charset="-128"/>
              </a:rPr>
              <a:t> </a:t>
            </a:r>
            <a:r>
              <a:rPr lang="en-US" altLang="ja-JP" sz="1200" dirty="0">
                <a:solidFill>
                  <a:srgbClr val="000000"/>
                </a:solidFill>
                <a:latin typeface="Courier New" pitchFamily="49" charset="0"/>
                <a:ea typeface="MS Mincho" pitchFamily="49" charset="-128"/>
              </a:rPr>
              <a:t>Pos</a:t>
            </a:r>
            <a:r>
              <a:rPr lang="en-US" altLang="ja-JP" sz="1200" b="1" dirty="0">
                <a:solidFill>
                  <a:srgbClr val="7F3F1F"/>
                </a:solidFill>
                <a:latin typeface="Courier New" pitchFamily="49" charset="0"/>
                <a:ea typeface="MS Mincho" pitchFamily="49" charset="-128"/>
              </a:rPr>
              <a:t>);</a:t>
            </a:r>
            <a:endParaRPr lang="en-US" altLang="ja-JP" sz="1200" dirty="0">
              <a:solidFill>
                <a:srgbClr val="808080"/>
              </a:solidFill>
              <a:latin typeface="Courier New" pitchFamily="49" charset="0"/>
              <a:ea typeface="MS Mincho" pitchFamily="49" charset="-128"/>
            </a:endParaRPr>
          </a:p>
          <a:p>
            <a:r>
              <a:rPr lang="en-US" altLang="ja-JP" sz="1200" dirty="0">
                <a:solidFill>
                  <a:srgbClr val="808080"/>
                </a:solidFill>
                <a:latin typeface="Courier New" pitchFamily="49" charset="0"/>
                <a:ea typeface="MS Mincho" pitchFamily="49" charset="-128"/>
              </a:rPr>
              <a:t>        </a:t>
            </a:r>
            <a:r>
              <a:rPr lang="en-US" altLang="ja-JP" sz="1200" dirty="0" err="1">
                <a:solidFill>
                  <a:srgbClr val="000000"/>
                </a:solidFill>
                <a:latin typeface="Courier New" pitchFamily="49" charset="0"/>
                <a:ea typeface="MS Mincho" pitchFamily="49" charset="-128"/>
              </a:rPr>
              <a:t>enemyMap</a:t>
            </a:r>
            <a:r>
              <a:rPr lang="en-US" altLang="ja-JP" sz="1200" b="1" dirty="0" err="1">
                <a:solidFill>
                  <a:srgbClr val="7F3F1F"/>
                </a:solidFill>
                <a:latin typeface="Courier New" pitchFamily="49" charset="0"/>
                <a:ea typeface="MS Mincho" pitchFamily="49" charset="-128"/>
              </a:rPr>
              <a:t>.</a:t>
            </a:r>
            <a:r>
              <a:rPr lang="en-US" altLang="ja-JP" sz="1200" dirty="0" err="1">
                <a:solidFill>
                  <a:srgbClr val="000000"/>
                </a:solidFill>
                <a:latin typeface="Courier New" pitchFamily="49" charset="0"/>
                <a:ea typeface="MS Mincho" pitchFamily="49" charset="-128"/>
              </a:rPr>
              <a:t>insert</a:t>
            </a:r>
            <a:r>
              <a:rPr lang="en-US" altLang="ja-JP" sz="1200" b="1" dirty="0">
                <a:solidFill>
                  <a:srgbClr val="7F3F1F"/>
                </a:solidFill>
                <a:latin typeface="Courier New" pitchFamily="49" charset="0"/>
                <a:ea typeface="MS Mincho" pitchFamily="49" charset="-128"/>
              </a:rPr>
              <a:t>(</a:t>
            </a:r>
            <a:r>
              <a:rPr lang="en-US" altLang="ja-JP" sz="1200" dirty="0">
                <a:solidFill>
                  <a:srgbClr val="000000"/>
                </a:solidFill>
                <a:latin typeface="Courier New" pitchFamily="49" charset="0"/>
                <a:ea typeface="MS Mincho" pitchFamily="49" charset="-128"/>
              </a:rPr>
              <a:t>std</a:t>
            </a:r>
            <a:r>
              <a:rPr lang="en-US" altLang="ja-JP" sz="1200" b="1" dirty="0">
                <a:solidFill>
                  <a:srgbClr val="7F3F1F"/>
                </a:solidFill>
                <a:latin typeface="Courier New" pitchFamily="49" charset="0"/>
                <a:ea typeface="MS Mincho" pitchFamily="49" charset="-128"/>
              </a:rPr>
              <a:t>::</a:t>
            </a:r>
            <a:r>
              <a:rPr lang="en-US" altLang="ja-JP" sz="1200" dirty="0" err="1">
                <a:solidFill>
                  <a:srgbClr val="000000"/>
                </a:solidFill>
                <a:latin typeface="Courier New" pitchFamily="49" charset="0"/>
                <a:ea typeface="MS Mincho" pitchFamily="49" charset="-128"/>
              </a:rPr>
              <a:t>make_pair</a:t>
            </a:r>
            <a:r>
              <a:rPr lang="en-US" altLang="ja-JP" sz="1200" b="1" dirty="0">
                <a:solidFill>
                  <a:srgbClr val="7F3F1F"/>
                </a:solidFill>
                <a:latin typeface="Courier New" pitchFamily="49" charset="0"/>
                <a:ea typeface="MS Mincho" pitchFamily="49" charset="-128"/>
              </a:rPr>
              <a:t>(</a:t>
            </a:r>
            <a:r>
              <a:rPr lang="en-US" altLang="ja-JP" sz="1200" dirty="0">
                <a:solidFill>
                  <a:srgbClr val="000000"/>
                </a:solidFill>
                <a:latin typeface="Courier New" pitchFamily="49" charset="0"/>
                <a:ea typeface="MS Mincho" pitchFamily="49" charset="-128"/>
              </a:rPr>
              <a:t>distance</a:t>
            </a:r>
            <a:r>
              <a:rPr lang="en-US" altLang="ja-JP" sz="1200" b="1" dirty="0">
                <a:solidFill>
                  <a:srgbClr val="7F3F1F"/>
                </a:solidFill>
                <a:latin typeface="Courier New" pitchFamily="49" charset="0"/>
                <a:ea typeface="MS Mincho" pitchFamily="49" charset="-128"/>
              </a:rPr>
              <a:t>,</a:t>
            </a:r>
            <a:r>
              <a:rPr lang="en-US" altLang="ja-JP" sz="1200" dirty="0">
                <a:solidFill>
                  <a:srgbClr val="808080"/>
                </a:solidFill>
                <a:latin typeface="Courier New" pitchFamily="49" charset="0"/>
                <a:ea typeface="MS Mincho" pitchFamily="49" charset="-128"/>
              </a:rPr>
              <a:t> </a:t>
            </a:r>
            <a:r>
              <a:rPr lang="en-US" altLang="ja-JP" sz="1200" dirty="0" err="1">
                <a:solidFill>
                  <a:srgbClr val="000000"/>
                </a:solidFill>
                <a:latin typeface="Courier New" pitchFamily="49" charset="0"/>
                <a:ea typeface="MS Mincho" pitchFamily="49" charset="-128"/>
              </a:rPr>
              <a:t>EnemyList</a:t>
            </a:r>
            <a:r>
              <a:rPr lang="en-US" altLang="ja-JP" sz="1200" b="1" dirty="0">
                <a:solidFill>
                  <a:srgbClr val="7F3F1F"/>
                </a:solidFill>
                <a:latin typeface="Courier New" pitchFamily="49" charset="0"/>
                <a:ea typeface="MS Mincho" pitchFamily="49" charset="-128"/>
              </a:rPr>
              <a:t>[</a:t>
            </a:r>
            <a:r>
              <a:rPr lang="en-US" altLang="ja-JP" sz="1200" dirty="0" err="1">
                <a:solidFill>
                  <a:srgbClr val="000000"/>
                </a:solidFill>
                <a:latin typeface="Courier New" pitchFamily="49" charset="0"/>
                <a:ea typeface="MS Mincho" pitchFamily="49" charset="-128"/>
              </a:rPr>
              <a:t>i</a:t>
            </a:r>
            <a:r>
              <a:rPr lang="en-US" altLang="ja-JP" sz="1200" b="1" dirty="0">
                <a:solidFill>
                  <a:srgbClr val="7F3F1F"/>
                </a:solidFill>
                <a:latin typeface="Courier New" pitchFamily="49" charset="0"/>
                <a:ea typeface="MS Mincho" pitchFamily="49" charset="-128"/>
              </a:rPr>
              <a:t>]));</a:t>
            </a:r>
            <a:endParaRPr lang="en-US" altLang="ja-JP" sz="1200" dirty="0">
              <a:solidFill>
                <a:srgbClr val="808080"/>
              </a:solidFill>
              <a:latin typeface="Courier New" pitchFamily="49" charset="0"/>
              <a:ea typeface="MS Mincho" pitchFamily="49" charset="-128"/>
            </a:endParaRPr>
          </a:p>
          <a:p>
            <a:r>
              <a:rPr lang="en-US" altLang="ja-JP" sz="1200" dirty="0">
                <a:solidFill>
                  <a:srgbClr val="808080"/>
                </a:solidFill>
                <a:latin typeface="Courier New" pitchFamily="49" charset="0"/>
                <a:ea typeface="MS Mincho" pitchFamily="49" charset="-128"/>
              </a:rPr>
              <a:t>    </a:t>
            </a:r>
            <a:r>
              <a:rPr lang="en-US" altLang="ja-JP" sz="1200" b="1" dirty="0">
                <a:solidFill>
                  <a:srgbClr val="7F3F1F"/>
                </a:solidFill>
                <a:latin typeface="Courier New" pitchFamily="49" charset="0"/>
                <a:ea typeface="MS Mincho" pitchFamily="49" charset="-128"/>
              </a:rPr>
              <a:t>}</a:t>
            </a:r>
            <a:endParaRPr lang="en-US" altLang="ja-JP" sz="1200" dirty="0">
              <a:solidFill>
                <a:srgbClr val="808080"/>
              </a:solidFill>
              <a:latin typeface="Courier New" pitchFamily="49" charset="0"/>
              <a:ea typeface="MS Mincho" pitchFamily="49" charset="-128"/>
            </a:endParaRPr>
          </a:p>
          <a:p>
            <a:endParaRPr lang="en-US" altLang="ja-JP" sz="1200" dirty="0">
              <a:solidFill>
                <a:srgbClr val="808080"/>
              </a:solidFill>
              <a:latin typeface="Courier New" pitchFamily="49" charset="0"/>
              <a:ea typeface="MS Mincho" pitchFamily="49" charset="-128"/>
            </a:endParaRPr>
          </a:p>
          <a:p>
            <a:r>
              <a:rPr lang="en-US" altLang="ja-JP" sz="1200" dirty="0">
                <a:solidFill>
                  <a:srgbClr val="808080"/>
                </a:solidFill>
                <a:latin typeface="Courier New" pitchFamily="49" charset="0"/>
                <a:ea typeface="MS Mincho" pitchFamily="49" charset="-128"/>
              </a:rPr>
              <a:t>    </a:t>
            </a:r>
            <a:r>
              <a:rPr lang="en-US" altLang="ja-JP" sz="1200" b="1" dirty="0">
                <a:solidFill>
                  <a:srgbClr val="00007F"/>
                </a:solidFill>
                <a:latin typeface="Courier New" pitchFamily="49" charset="0"/>
                <a:ea typeface="MS Mincho" pitchFamily="49" charset="-128"/>
              </a:rPr>
              <a:t>return</a:t>
            </a:r>
            <a:r>
              <a:rPr lang="en-US" altLang="ja-JP" sz="1200" dirty="0">
                <a:solidFill>
                  <a:srgbClr val="808080"/>
                </a:solidFill>
                <a:latin typeface="Courier New" pitchFamily="49" charset="0"/>
                <a:ea typeface="MS Mincho" pitchFamily="49" charset="-128"/>
              </a:rPr>
              <a:t> </a:t>
            </a:r>
            <a:r>
              <a:rPr lang="en-US" altLang="ja-JP" sz="1200" b="1" dirty="0">
                <a:solidFill>
                  <a:srgbClr val="7F3F1F"/>
                </a:solidFill>
                <a:latin typeface="Courier New" pitchFamily="49" charset="0"/>
                <a:ea typeface="MS Mincho" pitchFamily="49" charset="-128"/>
              </a:rPr>
              <a:t>*</a:t>
            </a:r>
            <a:r>
              <a:rPr lang="en-US" altLang="ja-JP" sz="1200" dirty="0" err="1">
                <a:solidFill>
                  <a:srgbClr val="000000"/>
                </a:solidFill>
                <a:latin typeface="Courier New" pitchFamily="49" charset="0"/>
                <a:ea typeface="MS Mincho" pitchFamily="49" charset="-128"/>
              </a:rPr>
              <a:t>enemyMap</a:t>
            </a:r>
            <a:r>
              <a:rPr lang="en-US" altLang="ja-JP" sz="1200" b="1" dirty="0" err="1">
                <a:solidFill>
                  <a:srgbClr val="7F3F1F"/>
                </a:solidFill>
                <a:latin typeface="Courier New" pitchFamily="49" charset="0"/>
                <a:ea typeface="MS Mincho" pitchFamily="49" charset="-128"/>
              </a:rPr>
              <a:t>.</a:t>
            </a:r>
            <a:r>
              <a:rPr lang="en-US" altLang="ja-JP" sz="1200" dirty="0" err="1">
                <a:solidFill>
                  <a:srgbClr val="000000"/>
                </a:solidFill>
                <a:latin typeface="Courier New" pitchFamily="49" charset="0"/>
                <a:ea typeface="MS Mincho" pitchFamily="49" charset="-128"/>
              </a:rPr>
              <a:t>begin</a:t>
            </a:r>
            <a:r>
              <a:rPr lang="en-US" altLang="ja-JP" sz="1200" b="1" dirty="0">
                <a:solidFill>
                  <a:srgbClr val="7F3F1F"/>
                </a:solidFill>
                <a:latin typeface="Courier New" pitchFamily="49" charset="0"/>
                <a:ea typeface="MS Mincho" pitchFamily="49" charset="-128"/>
              </a:rPr>
              <a:t>();</a:t>
            </a:r>
            <a:endParaRPr lang="en-US" altLang="ja-JP" sz="1200" dirty="0">
              <a:solidFill>
                <a:srgbClr val="808080"/>
              </a:solidFill>
              <a:latin typeface="Courier New" pitchFamily="49" charset="0"/>
              <a:ea typeface="MS Mincho" pitchFamily="49" charset="-128"/>
            </a:endParaRPr>
          </a:p>
          <a:p>
            <a:r>
              <a:rPr lang="en-US" altLang="ja-JP" sz="1200" b="1" dirty="0" smtClean="0">
                <a:solidFill>
                  <a:srgbClr val="7F3F1F"/>
                </a:solidFill>
                <a:latin typeface="Courier New" pitchFamily="49" charset="0"/>
                <a:ea typeface="MS Mincho" pitchFamily="49" charset="-128"/>
              </a:rPr>
              <a:t>}</a:t>
            </a:r>
            <a:endParaRPr lang="en-US" sz="1200" dirty="0">
              <a:latin typeface="Courier New" pitchFamily="49"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p:txBody>
          <a:bodyPr/>
          <a:lstStyle/>
          <a:p>
            <a:r>
              <a:rPr lang="en-US" sz="4000"/>
              <a:t>Lessons learned:</a:t>
            </a:r>
            <a:br>
              <a:rPr lang="en-US" sz="4000"/>
            </a:br>
            <a:r>
              <a:rPr lang="en-US" sz="4000"/>
              <a:t>the implications of your code (2)</a:t>
            </a:r>
          </a:p>
        </p:txBody>
      </p:sp>
      <p:sp>
        <p:nvSpPr>
          <p:cNvPr id="15363" name="Rectangle 3"/>
          <p:cNvSpPr>
            <a:spLocks noGrp="1" noChangeArrowheads="1"/>
          </p:cNvSpPr>
          <p:nvPr>
            <p:ph type="body" idx="1"/>
          </p:nvPr>
        </p:nvSpPr>
        <p:spPr/>
        <p:txBody>
          <a:bodyPr>
            <a:normAutofit fontScale="92500" lnSpcReduction="20000"/>
          </a:bodyPr>
          <a:lstStyle/>
          <a:p>
            <a:pPr>
              <a:lnSpc>
                <a:spcPct val="90000"/>
              </a:lnSpc>
            </a:pPr>
            <a:r>
              <a:rPr lang="en-US" dirty="0"/>
              <a:t>Wrong!</a:t>
            </a:r>
          </a:p>
          <a:p>
            <a:pPr lvl="1">
              <a:lnSpc>
                <a:spcPct val="90000"/>
              </a:lnSpc>
            </a:pPr>
            <a:r>
              <a:rPr lang="en-US" dirty="0"/>
              <a:t>The container used here allocates memory every time you add an element to it</a:t>
            </a:r>
          </a:p>
          <a:p>
            <a:pPr lvl="1">
              <a:lnSpc>
                <a:spcPct val="90000"/>
              </a:lnSpc>
            </a:pPr>
            <a:r>
              <a:rPr lang="en-US" dirty="0"/>
              <a:t>Allocating memory (and freeing it) is an expensive operation</a:t>
            </a:r>
          </a:p>
          <a:p>
            <a:pPr lvl="1">
              <a:lnSpc>
                <a:spcPct val="90000"/>
              </a:lnSpc>
            </a:pPr>
            <a:r>
              <a:rPr lang="en-US" dirty="0"/>
              <a:t>This function is likely to be called multiple times in one frame or iteration of the main game logic loop</a:t>
            </a:r>
          </a:p>
          <a:p>
            <a:pPr>
              <a:lnSpc>
                <a:spcPct val="90000"/>
              </a:lnSpc>
            </a:pPr>
            <a:r>
              <a:rPr lang="en-US" dirty="0"/>
              <a:t>This renders the choice of solution inappropriate. This function can and should be implemented differently</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rrowheads="1"/>
          </p:cNvSpPr>
          <p:nvPr>
            <p:ph type="title"/>
          </p:nvPr>
        </p:nvSpPr>
        <p:spPr/>
        <p:txBody>
          <a:bodyPr/>
          <a:lstStyle/>
          <a:p>
            <a:r>
              <a:rPr lang="en-US" sz="4000"/>
              <a:t>Lessons learned:</a:t>
            </a:r>
            <a:br>
              <a:rPr lang="en-US" sz="4000"/>
            </a:br>
            <a:r>
              <a:rPr lang="en-US" sz="4000"/>
              <a:t>implications of your code (3)</a:t>
            </a:r>
          </a:p>
        </p:txBody>
      </p:sp>
      <p:sp>
        <p:nvSpPr>
          <p:cNvPr id="46083" name="Rectangle 3"/>
          <p:cNvSpPr>
            <a:spLocks noGrp="1" noChangeArrowheads="1"/>
          </p:cNvSpPr>
          <p:nvPr>
            <p:ph type="body" idx="1"/>
          </p:nvPr>
        </p:nvSpPr>
        <p:spPr/>
        <p:txBody>
          <a:bodyPr>
            <a:normAutofit fontScale="92500" lnSpcReduction="20000"/>
          </a:bodyPr>
          <a:lstStyle/>
          <a:p>
            <a:pPr>
              <a:lnSpc>
                <a:spcPct val="80000"/>
              </a:lnSpc>
            </a:pPr>
            <a:r>
              <a:rPr lang="en-US" sz="2400" dirty="0"/>
              <a:t>It is typical for a game to try to be somewhat adaptable to changes in the data</a:t>
            </a:r>
          </a:p>
          <a:p>
            <a:pPr lvl="1">
              <a:lnSpc>
                <a:spcPct val="80000"/>
              </a:lnSpc>
            </a:pPr>
            <a:r>
              <a:rPr lang="en-US" sz="2000" dirty="0"/>
              <a:t>For instance, a game might look in the game disk to get the list of available player skins, or available language files</a:t>
            </a:r>
          </a:p>
          <a:p>
            <a:pPr lvl="1">
              <a:lnSpc>
                <a:spcPct val="80000"/>
              </a:lnSpc>
            </a:pPr>
            <a:r>
              <a:rPr lang="en-US" sz="2000" dirty="0"/>
              <a:t>Or maybe the game just wants to allow last-minute changes to the data without recompiling a tested executable</a:t>
            </a:r>
          </a:p>
          <a:p>
            <a:pPr>
              <a:lnSpc>
                <a:spcPct val="80000"/>
              </a:lnSpc>
            </a:pPr>
            <a:r>
              <a:rPr lang="en-US" sz="2400" dirty="0"/>
              <a:t>The problem is that, checking for existence of a file on a slow disk like a DVD can be a very costly operation due to the lag. So the programmer might decide to implement an optimization: as the game boots, the storage code will examine the DVD disk, gathering in memory a full listing of all files it contains, so that now checking for existence of a file becomes an operation that can be done without accessing the DVD at all.</a:t>
            </a:r>
          </a:p>
          <a:p>
            <a:pPr>
              <a:lnSpc>
                <a:spcPct val="80000"/>
              </a:lnSpc>
            </a:pPr>
            <a:r>
              <a:rPr lang="en-US" sz="2400" dirty="0"/>
              <a:t>Neat optimization, right?</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rrowheads="1"/>
          </p:cNvSpPr>
          <p:nvPr>
            <p:ph type="title"/>
          </p:nvPr>
        </p:nvSpPr>
        <p:spPr/>
        <p:txBody>
          <a:bodyPr/>
          <a:lstStyle/>
          <a:p>
            <a:r>
              <a:rPr lang="en-US" sz="4000"/>
              <a:t>Lessons learned:</a:t>
            </a:r>
            <a:br>
              <a:rPr lang="en-US" sz="4000"/>
            </a:br>
            <a:r>
              <a:rPr lang="en-US" sz="4000"/>
              <a:t>implications of your code (4)</a:t>
            </a:r>
          </a:p>
        </p:txBody>
      </p:sp>
      <p:sp>
        <p:nvSpPr>
          <p:cNvPr id="47107" name="Rectangle 3"/>
          <p:cNvSpPr>
            <a:spLocks noGrp="1" noChangeArrowheads="1"/>
          </p:cNvSpPr>
          <p:nvPr>
            <p:ph type="body" idx="1"/>
          </p:nvPr>
        </p:nvSpPr>
        <p:spPr/>
        <p:txBody>
          <a:bodyPr>
            <a:normAutofit fontScale="92500" lnSpcReduction="20000"/>
          </a:bodyPr>
          <a:lstStyle/>
          <a:p>
            <a:r>
              <a:rPr lang="en-US" sz="2800" dirty="0"/>
              <a:t>Wrong!</a:t>
            </a:r>
          </a:p>
          <a:p>
            <a:r>
              <a:rPr lang="en-US" sz="2800" dirty="0"/>
              <a:t>The idea is good, and it can be a big improvement to the game, but the problem is that now, instead of paying a small amount of time every time we check for a file, we pay a big penalty to the booting time of our game, potentially increasing it by many seconds.</a:t>
            </a:r>
          </a:p>
          <a:p>
            <a:r>
              <a:rPr lang="en-US" sz="2800" dirty="0"/>
              <a:t>A better solution is to just store a listing of the contents of the DVD in a file, and just read that file upon boot. After all, DVD content is immutable.</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rrowheads="1"/>
          </p:cNvSpPr>
          <p:nvPr>
            <p:ph type="title"/>
          </p:nvPr>
        </p:nvSpPr>
        <p:spPr/>
        <p:txBody>
          <a:bodyPr/>
          <a:lstStyle/>
          <a:p>
            <a:r>
              <a:rPr lang="en-US" sz="4000"/>
              <a:t>Lessons learned:</a:t>
            </a:r>
            <a:br>
              <a:rPr lang="en-US" sz="4000"/>
            </a:br>
            <a:r>
              <a:rPr lang="en-US" sz="4000"/>
              <a:t>implications of your code (5)</a:t>
            </a:r>
          </a:p>
        </p:txBody>
      </p:sp>
      <p:sp>
        <p:nvSpPr>
          <p:cNvPr id="54275" name="Rectangle 3"/>
          <p:cNvSpPr>
            <a:spLocks noGrp="1" noChangeArrowheads="1"/>
          </p:cNvSpPr>
          <p:nvPr>
            <p:ph type="body" idx="1"/>
          </p:nvPr>
        </p:nvSpPr>
        <p:spPr/>
        <p:txBody>
          <a:bodyPr>
            <a:normAutofit lnSpcReduction="10000"/>
          </a:bodyPr>
          <a:lstStyle/>
          <a:p>
            <a:r>
              <a:rPr lang="en-US" dirty="0"/>
              <a:t>Imagine that you have a big 3D graphic environment in your game, and you want to avoid rendering more than you need. You might organize your environment geometry in a BSP tree, which you can use to isolate the parts that are visible at any moment</a:t>
            </a:r>
          </a:p>
          <a:p>
            <a:r>
              <a:rPr lang="en-US" dirty="0"/>
              <a:t>Great optimization, right?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r>
              <a:rPr lang="en-US" sz="4000"/>
              <a:t>Team organization:</a:t>
            </a:r>
            <a:br>
              <a:rPr lang="en-US" sz="4000"/>
            </a:br>
            <a:r>
              <a:rPr lang="en-US" sz="4000"/>
              <a:t>the players</a:t>
            </a:r>
          </a:p>
        </p:txBody>
      </p:sp>
      <p:sp>
        <p:nvSpPr>
          <p:cNvPr id="9219" name="Rectangle 3"/>
          <p:cNvSpPr>
            <a:spLocks noGrp="1" noChangeArrowheads="1"/>
          </p:cNvSpPr>
          <p:nvPr>
            <p:ph idx="1"/>
          </p:nvPr>
        </p:nvSpPr>
        <p:spPr/>
        <p:txBody>
          <a:bodyPr>
            <a:normAutofit fontScale="92500" lnSpcReduction="20000"/>
          </a:bodyPr>
          <a:lstStyle/>
          <a:p>
            <a:pPr>
              <a:lnSpc>
                <a:spcPct val="90000"/>
              </a:lnSpc>
            </a:pPr>
            <a:r>
              <a:rPr lang="en-US" dirty="0"/>
              <a:t>Production</a:t>
            </a:r>
          </a:p>
          <a:p>
            <a:pPr>
              <a:lnSpc>
                <a:spcPct val="90000"/>
              </a:lnSpc>
            </a:pPr>
            <a:r>
              <a:rPr lang="en-US" dirty="0"/>
              <a:t>Design</a:t>
            </a:r>
          </a:p>
          <a:p>
            <a:pPr>
              <a:lnSpc>
                <a:spcPct val="90000"/>
              </a:lnSpc>
            </a:pPr>
            <a:r>
              <a:rPr lang="en-US" dirty="0"/>
              <a:t>Programming</a:t>
            </a:r>
          </a:p>
          <a:p>
            <a:pPr>
              <a:lnSpc>
                <a:spcPct val="90000"/>
              </a:lnSpc>
            </a:pPr>
            <a:r>
              <a:rPr lang="en-US" dirty="0"/>
              <a:t>Graphics</a:t>
            </a:r>
          </a:p>
          <a:p>
            <a:pPr>
              <a:lnSpc>
                <a:spcPct val="90000"/>
              </a:lnSpc>
            </a:pPr>
            <a:r>
              <a:rPr lang="en-US" dirty="0"/>
              <a:t>Audio</a:t>
            </a:r>
          </a:p>
          <a:p>
            <a:pPr>
              <a:lnSpc>
                <a:spcPct val="90000"/>
              </a:lnSpc>
            </a:pPr>
            <a:r>
              <a:rPr lang="en-US" dirty="0"/>
              <a:t>Test</a:t>
            </a:r>
          </a:p>
          <a:p>
            <a:pPr>
              <a:lnSpc>
                <a:spcPct val="90000"/>
              </a:lnSpc>
            </a:pPr>
            <a:r>
              <a:rPr lang="en-US" dirty="0"/>
              <a:t>Localization/geopolitical/legal</a:t>
            </a:r>
          </a:p>
          <a:p>
            <a:pPr>
              <a:lnSpc>
                <a:spcPct val="90000"/>
              </a:lnSpc>
            </a:pPr>
            <a:r>
              <a:rPr lang="en-US" dirty="0"/>
              <a:t>Marketing/sales/support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rrowheads="1"/>
          </p:cNvSpPr>
          <p:nvPr>
            <p:ph type="title"/>
          </p:nvPr>
        </p:nvSpPr>
        <p:spPr/>
        <p:txBody>
          <a:bodyPr/>
          <a:lstStyle/>
          <a:p>
            <a:r>
              <a:rPr lang="en-US" sz="4000"/>
              <a:t>Lessons learned:</a:t>
            </a:r>
            <a:br>
              <a:rPr lang="en-US" sz="4000"/>
            </a:br>
            <a:r>
              <a:rPr lang="en-US" sz="4000"/>
              <a:t>implications of your code (6)</a:t>
            </a:r>
          </a:p>
        </p:txBody>
      </p:sp>
      <p:sp>
        <p:nvSpPr>
          <p:cNvPr id="55299" name="Rectangle 3"/>
          <p:cNvSpPr>
            <a:spLocks noGrp="1" noChangeArrowheads="1"/>
          </p:cNvSpPr>
          <p:nvPr>
            <p:ph type="body" idx="1"/>
          </p:nvPr>
        </p:nvSpPr>
        <p:spPr/>
        <p:txBody>
          <a:bodyPr>
            <a:normAutofit lnSpcReduction="10000"/>
          </a:bodyPr>
          <a:lstStyle/>
          <a:p>
            <a:r>
              <a:rPr lang="en-US" dirty="0"/>
              <a:t>Well… wrong!</a:t>
            </a:r>
          </a:p>
          <a:p>
            <a:r>
              <a:rPr lang="en-US" dirty="0"/>
              <a:t>The problem here is cache coherency and memory latency</a:t>
            </a:r>
          </a:p>
          <a:p>
            <a:r>
              <a:rPr lang="en-US" dirty="0"/>
              <a:t>Accessing a sparse structure like a BSP tree was not a problem a few years ago, but in modern architectures it’s more likely to hurt performance than help</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rrowheads="1"/>
          </p:cNvSpPr>
          <p:nvPr>
            <p:ph type="title"/>
          </p:nvPr>
        </p:nvSpPr>
        <p:spPr/>
        <p:txBody>
          <a:bodyPr/>
          <a:lstStyle/>
          <a:p>
            <a:r>
              <a:rPr lang="en-US"/>
              <a:t>The developer</a:t>
            </a:r>
          </a:p>
        </p:txBody>
      </p:sp>
      <p:sp>
        <p:nvSpPr>
          <p:cNvPr id="51203" name="Rectangle 3"/>
          <p:cNvSpPr>
            <a:spLocks noGrp="1" noChangeArrowheads="1"/>
          </p:cNvSpPr>
          <p:nvPr>
            <p:ph type="body" idx="1"/>
          </p:nvPr>
        </p:nvSpPr>
        <p:spPr/>
        <p:txBody>
          <a:bodyPr>
            <a:normAutofit lnSpcReduction="10000"/>
          </a:bodyPr>
          <a:lstStyle/>
          <a:p>
            <a:r>
              <a:rPr lang="en-US" dirty="0"/>
              <a:t>Normally there are two companies involved in developing and marketing a game: the developer and the publisher</a:t>
            </a:r>
          </a:p>
          <a:p>
            <a:r>
              <a:rPr lang="en-US" dirty="0"/>
              <a:t>The developer is in charge of making the game and handles most of the team roles outlined earlier</a:t>
            </a:r>
          </a:p>
          <a:p>
            <a:r>
              <a:rPr lang="en-US" dirty="0"/>
              <a:t>Most likely, you will work for the developer</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rrowheads="1"/>
          </p:cNvSpPr>
          <p:nvPr>
            <p:ph type="title"/>
          </p:nvPr>
        </p:nvSpPr>
        <p:spPr/>
        <p:txBody>
          <a:bodyPr/>
          <a:lstStyle/>
          <a:p>
            <a:r>
              <a:rPr lang="en-US"/>
              <a:t>The publisher</a:t>
            </a:r>
          </a:p>
        </p:txBody>
      </p:sp>
      <p:sp>
        <p:nvSpPr>
          <p:cNvPr id="52227" name="Rectangle 3"/>
          <p:cNvSpPr>
            <a:spLocks noGrp="1" noChangeArrowheads="1"/>
          </p:cNvSpPr>
          <p:nvPr>
            <p:ph type="body" idx="1"/>
          </p:nvPr>
        </p:nvSpPr>
        <p:spPr/>
        <p:txBody>
          <a:bodyPr>
            <a:normAutofit fontScale="92500" lnSpcReduction="20000"/>
          </a:bodyPr>
          <a:lstStyle/>
          <a:p>
            <a:pPr>
              <a:lnSpc>
                <a:spcPct val="90000"/>
              </a:lnSpc>
            </a:pPr>
            <a:r>
              <a:rPr lang="en-US" dirty="0"/>
              <a:t>The publisher typically owns the sales/marketing/support task, owns part or all of the intellectual property of the game and supports the development financially by paying the developer periodically (on a milestone schedule) until the game is finished</a:t>
            </a:r>
          </a:p>
          <a:p>
            <a:pPr>
              <a:lnSpc>
                <a:spcPct val="90000"/>
              </a:lnSpc>
            </a:pPr>
            <a:r>
              <a:rPr lang="en-US" dirty="0"/>
              <a:t>Often, the publisher will also provide some of the other functions of development, especially testing and localization/geopolitical/legal</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rrowheads="1"/>
          </p:cNvSpPr>
          <p:nvPr>
            <p:ph type="title"/>
          </p:nvPr>
        </p:nvSpPr>
        <p:spPr/>
        <p:txBody>
          <a:bodyPr/>
          <a:lstStyle/>
          <a:p>
            <a:r>
              <a:rPr lang="en-US"/>
              <a:t>Conclusion</a:t>
            </a:r>
          </a:p>
        </p:txBody>
      </p:sp>
      <p:sp>
        <p:nvSpPr>
          <p:cNvPr id="56323" name="Rectangle 3"/>
          <p:cNvSpPr>
            <a:spLocks noGrp="1" noChangeArrowheads="1"/>
          </p:cNvSpPr>
          <p:nvPr>
            <p:ph type="body" idx="1"/>
          </p:nvPr>
        </p:nvSpPr>
        <p:spPr/>
        <p:txBody>
          <a:bodyPr>
            <a:normAutofit fontScale="92500" lnSpcReduction="20000"/>
          </a:bodyPr>
          <a:lstStyle/>
          <a:p>
            <a:pPr>
              <a:lnSpc>
                <a:spcPct val="90000"/>
              </a:lnSpc>
            </a:pPr>
            <a:r>
              <a:rPr lang="en-US" sz="2800" dirty="0"/>
              <a:t>As a videogame programmer, you will be central participant in your team</a:t>
            </a:r>
          </a:p>
          <a:p>
            <a:pPr>
              <a:lnSpc>
                <a:spcPct val="90000"/>
              </a:lnSpc>
            </a:pPr>
            <a:r>
              <a:rPr lang="en-US" sz="2800" dirty="0"/>
              <a:t>Your role will include one or more of the following:</a:t>
            </a:r>
          </a:p>
          <a:p>
            <a:pPr lvl="1">
              <a:lnSpc>
                <a:spcPct val="90000"/>
              </a:lnSpc>
            </a:pPr>
            <a:r>
              <a:rPr lang="en-US" sz="2400" dirty="0"/>
              <a:t>Plan, design, implement and maintain the game software</a:t>
            </a:r>
          </a:p>
          <a:p>
            <a:pPr lvl="1">
              <a:lnSpc>
                <a:spcPct val="90000"/>
              </a:lnSpc>
            </a:pPr>
            <a:r>
              <a:rPr lang="en-US" sz="2400"/>
              <a:t>Plan, design, implement and maintain the tools that will be used in production and/or testing</a:t>
            </a:r>
          </a:p>
          <a:p>
            <a:pPr lvl="1">
              <a:lnSpc>
                <a:spcPct val="90000"/>
              </a:lnSpc>
            </a:pPr>
            <a:r>
              <a:rPr lang="en-US" sz="2400" dirty="0"/>
              <a:t>Educate, guide and advise the rest of the team (all of them) about the technical and architectural aspects of the game</a:t>
            </a:r>
          </a:p>
          <a:p>
            <a:pPr>
              <a:lnSpc>
                <a:spcPct val="90000"/>
              </a:lnSpc>
            </a:pPr>
            <a:r>
              <a:rPr lang="en-US" sz="2800" dirty="0"/>
              <a:t>They are all important, so don’t neglect them!</a:t>
            </a:r>
          </a:p>
          <a:p>
            <a:pPr>
              <a:lnSpc>
                <a:spcPct val="90000"/>
              </a:lnSpc>
            </a:pPr>
            <a:r>
              <a:rPr lang="en-US" sz="2800" dirty="0"/>
              <a:t>The only way to do this properly is to inform yourself, to know what goes on in the team and what lies ahead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rrowheads="1"/>
          </p:cNvSpPr>
          <p:nvPr>
            <p:ph type="title"/>
          </p:nvPr>
        </p:nvSpPr>
        <p:spPr/>
        <p:txBody>
          <a:bodyPr/>
          <a:lstStyle/>
          <a:p>
            <a:r>
              <a:rPr lang="en-US" sz="4000"/>
              <a:t>Team organization:</a:t>
            </a:r>
            <a:br>
              <a:rPr lang="en-US" sz="4000"/>
            </a:br>
            <a:r>
              <a:rPr lang="en-US" sz="4000"/>
              <a:t>the producers</a:t>
            </a:r>
          </a:p>
        </p:txBody>
      </p:sp>
      <p:sp>
        <p:nvSpPr>
          <p:cNvPr id="17411" name="Rectangle 3"/>
          <p:cNvSpPr>
            <a:spLocks noGrp="1" noChangeArrowheads="1"/>
          </p:cNvSpPr>
          <p:nvPr>
            <p:ph idx="1"/>
          </p:nvPr>
        </p:nvSpPr>
        <p:spPr/>
        <p:txBody>
          <a:bodyPr>
            <a:normAutofit fontScale="92500" lnSpcReduction="20000"/>
          </a:bodyPr>
          <a:lstStyle/>
          <a:p>
            <a:pPr>
              <a:lnSpc>
                <a:spcPct val="90000"/>
              </a:lnSpc>
            </a:pPr>
            <a:r>
              <a:rPr lang="en-US" sz="2400" dirty="0"/>
              <a:t>Their main task consists in ensuring that the game gets done timely and within the desired quality bar</a:t>
            </a:r>
          </a:p>
          <a:p>
            <a:pPr>
              <a:lnSpc>
                <a:spcPct val="90000"/>
              </a:lnSpc>
            </a:pPr>
            <a:r>
              <a:rPr lang="en-US" sz="2400" dirty="0"/>
              <a:t>They keep a certain control of all aspects of development, without interfering</a:t>
            </a:r>
          </a:p>
          <a:p>
            <a:pPr>
              <a:lnSpc>
                <a:spcPct val="90000"/>
              </a:lnSpc>
            </a:pPr>
            <a:r>
              <a:rPr lang="en-US" sz="2400" dirty="0"/>
              <a:t>Often, they will don various “hats” as needed, like tester, caterer, voice actor, script writer, counselor and politician</a:t>
            </a:r>
          </a:p>
          <a:p>
            <a:pPr>
              <a:lnSpc>
                <a:spcPct val="90000"/>
              </a:lnSpc>
            </a:pPr>
            <a:r>
              <a:rPr lang="en-US" sz="2400" dirty="0"/>
              <a:t>Sometimes they will actually have expertise in one of the development disciplines (typically software or graphics), so they will render some assistance there</a:t>
            </a:r>
          </a:p>
          <a:p>
            <a:pPr>
              <a:lnSpc>
                <a:spcPct val="90000"/>
              </a:lnSpc>
            </a:pPr>
            <a:r>
              <a:rPr lang="en-US" sz="2400" dirty="0"/>
              <a:t>Producers are easy to dismiss: years ago, it was actually rare to have one. But having a good producer in your team does make a big difference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p:txBody>
          <a:bodyPr/>
          <a:lstStyle/>
          <a:p>
            <a:r>
              <a:rPr lang="en-US" sz="4000"/>
              <a:t>Team organization:</a:t>
            </a:r>
            <a:br>
              <a:rPr lang="en-US" sz="4000"/>
            </a:br>
            <a:r>
              <a:rPr lang="en-US" sz="4000"/>
              <a:t>the designers</a:t>
            </a:r>
          </a:p>
        </p:txBody>
      </p:sp>
      <p:sp>
        <p:nvSpPr>
          <p:cNvPr id="21507" name="Rectangle 3"/>
          <p:cNvSpPr>
            <a:spLocks noGrp="1" noChangeArrowheads="1"/>
          </p:cNvSpPr>
          <p:nvPr>
            <p:ph idx="1"/>
          </p:nvPr>
        </p:nvSpPr>
        <p:spPr/>
        <p:txBody>
          <a:bodyPr>
            <a:normAutofit fontScale="92500" lnSpcReduction="20000"/>
          </a:bodyPr>
          <a:lstStyle/>
          <a:p>
            <a:r>
              <a:rPr lang="en-US" dirty="0"/>
              <a:t>They are the sole guardians of the functional quality of the game: they ensure that the game is usable, fun, entertaining and appealing</a:t>
            </a:r>
          </a:p>
          <a:p>
            <a:r>
              <a:rPr lang="en-US" dirty="0"/>
              <a:t>They involve themselves with the artists, software developers and testers</a:t>
            </a:r>
          </a:p>
          <a:p>
            <a:r>
              <a:rPr lang="en-US" dirty="0"/>
              <a:t>They oversee the overall game “style”, define the general rules of the game world, write the background story and work on the user interface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rrowheads="1"/>
          </p:cNvSpPr>
          <p:nvPr>
            <p:ph type="title"/>
          </p:nvPr>
        </p:nvSpPr>
        <p:spPr/>
        <p:txBody>
          <a:bodyPr/>
          <a:lstStyle/>
          <a:p>
            <a:r>
              <a:rPr lang="en-US" sz="3600"/>
              <a:t>Team organization:</a:t>
            </a:r>
            <a:br>
              <a:rPr lang="en-US" sz="3600"/>
            </a:br>
            <a:r>
              <a:rPr lang="en-US" sz="3600"/>
              <a:t>the programmers</a:t>
            </a:r>
          </a:p>
        </p:txBody>
      </p:sp>
      <p:sp>
        <p:nvSpPr>
          <p:cNvPr id="26627" name="Rectangle 3"/>
          <p:cNvSpPr>
            <a:spLocks noGrp="1" noChangeArrowheads="1"/>
          </p:cNvSpPr>
          <p:nvPr>
            <p:ph type="body" idx="1"/>
          </p:nvPr>
        </p:nvSpPr>
        <p:spPr/>
        <p:txBody>
          <a:bodyPr>
            <a:normAutofit fontScale="92500" lnSpcReduction="10000"/>
          </a:bodyPr>
          <a:lstStyle/>
          <a:p>
            <a:pPr>
              <a:lnSpc>
                <a:spcPct val="80000"/>
              </a:lnSpc>
            </a:pPr>
            <a:r>
              <a:rPr lang="en-US" sz="2400" dirty="0"/>
              <a:t>That’s you!</a:t>
            </a:r>
          </a:p>
          <a:p>
            <a:pPr>
              <a:lnSpc>
                <a:spcPct val="80000"/>
              </a:lnSpc>
            </a:pPr>
            <a:r>
              <a:rPr lang="en-US" sz="2400" dirty="0"/>
              <a:t>There are actually several flavors:</a:t>
            </a:r>
          </a:p>
          <a:p>
            <a:pPr lvl="1">
              <a:lnSpc>
                <a:spcPct val="80000"/>
              </a:lnSpc>
            </a:pPr>
            <a:r>
              <a:rPr lang="en-US" sz="2000" dirty="0"/>
              <a:t>Tool writers provide all the custom software that the other team members will use: graphics editors and tools, audio processing tools, scripting assistants, content organization tools, build scripts, etc…</a:t>
            </a:r>
          </a:p>
          <a:p>
            <a:pPr lvl="1">
              <a:lnSpc>
                <a:spcPct val="80000"/>
              </a:lnSpc>
            </a:pPr>
            <a:r>
              <a:rPr lang="en-US" sz="2000" dirty="0"/>
              <a:t>Gameplay programmers deal with the high-level programming: user interface, scripts, game world maintenance and update</a:t>
            </a:r>
          </a:p>
          <a:p>
            <a:pPr lvl="1">
              <a:lnSpc>
                <a:spcPct val="80000"/>
              </a:lnSpc>
            </a:pPr>
            <a:r>
              <a:rPr lang="en-US" sz="2000" dirty="0"/>
              <a:t>Technologists deal with the low-level programming infrastructure: system interaction, graphics, audio, AI, physics, collision detection, spatial awareness/navigation, scripting, etc… (that’s me!)</a:t>
            </a:r>
          </a:p>
          <a:p>
            <a:pPr>
              <a:lnSpc>
                <a:spcPct val="80000"/>
              </a:lnSpc>
            </a:pPr>
            <a:r>
              <a:rPr lang="en-US" sz="2400" dirty="0"/>
              <a:t>Often they will be the central point of the development effort</a:t>
            </a:r>
          </a:p>
          <a:p>
            <a:pPr>
              <a:lnSpc>
                <a:spcPct val="80000"/>
              </a:lnSpc>
            </a:pPr>
            <a:r>
              <a:rPr lang="en-US" sz="2400" dirty="0"/>
              <a:t>They (especially the tool writers and the technologists) will dictate the limitations that others like artists and translators will have to work with</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rrowheads="1"/>
          </p:cNvSpPr>
          <p:nvPr>
            <p:ph type="title"/>
          </p:nvPr>
        </p:nvSpPr>
        <p:spPr/>
        <p:txBody>
          <a:bodyPr/>
          <a:lstStyle/>
          <a:p>
            <a:r>
              <a:rPr lang="en-US" sz="3600"/>
              <a:t>Team organization:</a:t>
            </a:r>
            <a:br>
              <a:rPr lang="en-US" sz="3600"/>
            </a:br>
            <a:r>
              <a:rPr lang="en-US" sz="3600"/>
              <a:t>the graphic artists</a:t>
            </a:r>
          </a:p>
        </p:txBody>
      </p:sp>
      <p:sp>
        <p:nvSpPr>
          <p:cNvPr id="34819" name="Rectangle 3"/>
          <p:cNvSpPr>
            <a:spLocks noGrp="1" noChangeArrowheads="1"/>
          </p:cNvSpPr>
          <p:nvPr>
            <p:ph type="body" idx="1"/>
          </p:nvPr>
        </p:nvSpPr>
        <p:spPr/>
        <p:txBody>
          <a:bodyPr>
            <a:normAutofit fontScale="92500" lnSpcReduction="20000"/>
          </a:bodyPr>
          <a:lstStyle/>
          <a:p>
            <a:r>
              <a:rPr lang="en-US" sz="2800" dirty="0"/>
              <a:t>They create all the visual aspects of the game: color palettes, 2D graphics, 3D models and animation</a:t>
            </a:r>
          </a:p>
          <a:p>
            <a:r>
              <a:rPr lang="en-US" sz="2800" dirty="0"/>
              <a:t>They typically need to work under strict limitations: maximum number of colors, maximum number of vertices, maximum number of animation </a:t>
            </a:r>
            <a:r>
              <a:rPr lang="en-US" sz="2800" dirty="0" err="1"/>
              <a:t>keyframes</a:t>
            </a:r>
            <a:r>
              <a:rPr lang="en-US" sz="2800" dirty="0"/>
              <a:t>, maximum memory used by the game…</a:t>
            </a:r>
          </a:p>
          <a:p>
            <a:r>
              <a:rPr lang="en-US" sz="2800" dirty="0"/>
              <a:t>In order to understand the implications of these limitations, they need to be somewhat “tech savvy”, or at least their lead has to be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rrowheads="1"/>
          </p:cNvSpPr>
          <p:nvPr>
            <p:ph type="title"/>
          </p:nvPr>
        </p:nvSpPr>
        <p:spPr/>
        <p:txBody>
          <a:bodyPr/>
          <a:lstStyle/>
          <a:p>
            <a:r>
              <a:rPr lang="en-US" sz="4000"/>
              <a:t>Team organization:</a:t>
            </a:r>
            <a:br>
              <a:rPr lang="en-US" sz="4000"/>
            </a:br>
            <a:r>
              <a:rPr lang="en-US" sz="4000"/>
              <a:t>the audio artists</a:t>
            </a:r>
          </a:p>
        </p:txBody>
      </p:sp>
      <p:sp>
        <p:nvSpPr>
          <p:cNvPr id="36867" name="Rectangle 3"/>
          <p:cNvSpPr>
            <a:spLocks noGrp="1" noChangeArrowheads="1"/>
          </p:cNvSpPr>
          <p:nvPr>
            <p:ph type="body" idx="1"/>
          </p:nvPr>
        </p:nvSpPr>
        <p:spPr/>
        <p:txBody>
          <a:bodyPr>
            <a:normAutofit fontScale="92500" lnSpcReduction="10000"/>
          </a:bodyPr>
          <a:lstStyle/>
          <a:p>
            <a:r>
              <a:rPr lang="en-US" dirty="0"/>
              <a:t>They create the music and the audio effects, and supervise the recording of voices and speech</a:t>
            </a:r>
          </a:p>
          <a:p>
            <a:r>
              <a:rPr lang="en-US" dirty="0"/>
              <a:t>They have to deal with technical aspects like audio loops, bandwidth, post-process filters and 3D positional audio</a:t>
            </a:r>
          </a:p>
          <a:p>
            <a:r>
              <a:rPr lang="en-US" dirty="0"/>
              <a:t>Typically, they work a lot more in isolation than graphics artists do, but that doesn’t have to be so</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rrowheads="1"/>
          </p:cNvSpPr>
          <p:nvPr>
            <p:ph type="title"/>
          </p:nvPr>
        </p:nvSpPr>
        <p:spPr/>
        <p:txBody>
          <a:bodyPr/>
          <a:lstStyle/>
          <a:p>
            <a:r>
              <a:rPr lang="en-US" sz="4000"/>
              <a:t>Team organization:</a:t>
            </a:r>
            <a:br>
              <a:rPr lang="en-US" sz="4000"/>
            </a:br>
            <a:r>
              <a:rPr lang="en-US" sz="4000"/>
              <a:t>the testers (1)</a:t>
            </a:r>
          </a:p>
        </p:txBody>
      </p:sp>
      <p:sp>
        <p:nvSpPr>
          <p:cNvPr id="39939" name="Rectangle 3"/>
          <p:cNvSpPr>
            <a:spLocks noGrp="1" noChangeArrowheads="1"/>
          </p:cNvSpPr>
          <p:nvPr>
            <p:ph type="body" idx="1"/>
          </p:nvPr>
        </p:nvSpPr>
        <p:spPr/>
        <p:txBody>
          <a:bodyPr>
            <a:normAutofit fontScale="92500" lnSpcReduction="20000"/>
          </a:bodyPr>
          <a:lstStyle/>
          <a:p>
            <a:pPr>
              <a:lnSpc>
                <a:spcPct val="80000"/>
              </a:lnSpc>
            </a:pPr>
            <a:r>
              <a:rPr lang="en-US" sz="2400" dirty="0"/>
              <a:t>They are the ultimate guardians of the quality of the game in all its aspects</a:t>
            </a:r>
          </a:p>
          <a:p>
            <a:pPr>
              <a:lnSpc>
                <a:spcPct val="80000"/>
              </a:lnSpc>
            </a:pPr>
            <a:r>
              <a:rPr lang="en-US" sz="2400" dirty="0"/>
              <a:t>Their job is to be skeptical and question everything, and design and use all the verification tools necessary to prove that the game works as expected</a:t>
            </a:r>
          </a:p>
          <a:p>
            <a:pPr>
              <a:lnSpc>
                <a:spcPct val="80000"/>
              </a:lnSpc>
            </a:pPr>
            <a:r>
              <a:rPr lang="en-US" sz="2400" dirty="0"/>
              <a:t>Often the testers will subdivide their work in a similar way as the developers:</a:t>
            </a:r>
          </a:p>
          <a:p>
            <a:pPr lvl="1">
              <a:lnSpc>
                <a:spcPct val="80000"/>
              </a:lnSpc>
            </a:pPr>
            <a:r>
              <a:rPr lang="en-US" sz="2000" dirty="0"/>
              <a:t>Some will test for playability and fun</a:t>
            </a:r>
          </a:p>
          <a:p>
            <a:pPr lvl="1">
              <a:lnSpc>
                <a:spcPct val="80000"/>
              </a:lnSpc>
            </a:pPr>
            <a:r>
              <a:rPr lang="en-US" sz="2000" dirty="0"/>
              <a:t>Others will test for technical quality</a:t>
            </a:r>
          </a:p>
          <a:p>
            <a:pPr lvl="1">
              <a:lnSpc>
                <a:spcPct val="80000"/>
              </a:lnSpc>
            </a:pPr>
            <a:r>
              <a:rPr lang="en-US" sz="2000" dirty="0"/>
              <a:t>Others will create testing tools and processes</a:t>
            </a:r>
          </a:p>
          <a:p>
            <a:pPr>
              <a:lnSpc>
                <a:spcPct val="80000"/>
              </a:lnSpc>
            </a:pPr>
            <a:r>
              <a:rPr lang="en-US" sz="2400" dirty="0"/>
              <a:t>Good testers are typically very hardworking people. They will do unthinkable things, like play the same game from start to end every single day for months, and find the most obscure situations under which a game can fail</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26</TotalTime>
  <Words>3020</Words>
  <Application>Microsoft Office PowerPoint</Application>
  <PresentationFormat>On-screen Show (16:9)</PresentationFormat>
  <Paragraphs>236</Paragraphs>
  <Slides>33</Slides>
  <Notes>18</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Stream</vt:lpstr>
      <vt:lpstr>The Software Developer in Today’s Videogame Industry</vt:lpstr>
      <vt:lpstr>What I will be talking about today (in no particular order)</vt:lpstr>
      <vt:lpstr>Team organization: the players</vt:lpstr>
      <vt:lpstr>Team organization: the producers</vt:lpstr>
      <vt:lpstr>Team organization: the designers</vt:lpstr>
      <vt:lpstr>Team organization: the programmers</vt:lpstr>
      <vt:lpstr>Team organization: the graphic artists</vt:lpstr>
      <vt:lpstr>Team organization: the audio artists</vt:lpstr>
      <vt:lpstr>Team organization: the testers (1)</vt:lpstr>
      <vt:lpstr>Team organization: the testers (2)</vt:lpstr>
      <vt:lpstr>Team organization: localization/geopolitical/legal</vt:lpstr>
      <vt:lpstr>Team organization: sales/marketing/support</vt:lpstr>
      <vt:lpstr>Software architecture: an embedded application</vt:lpstr>
      <vt:lpstr>Software architecture: XBOX 360 (1)</vt:lpstr>
      <vt:lpstr>Software architecture: XBOX 360 (2)</vt:lpstr>
      <vt:lpstr>Software architecture: the platform</vt:lpstr>
      <vt:lpstr>Software architecture: the game loops</vt:lpstr>
      <vt:lpstr>Software architecture: multithreading</vt:lpstr>
      <vt:lpstr>Software architecture: console technical requirements</vt:lpstr>
      <vt:lpstr>Software architecture: PC technical requirements</vt:lpstr>
      <vt:lpstr>Lessons learned: clear vision</vt:lpstr>
      <vt:lpstr>Lessons learned: the production cycle</vt:lpstr>
      <vt:lpstr>Lessons learned: the needs of the testers</vt:lpstr>
      <vt:lpstr>Lessons learned: the “extras”</vt:lpstr>
      <vt:lpstr>Lessons learned: the implications of your code (1)</vt:lpstr>
      <vt:lpstr>Lessons learned: the implications of your code (2)</vt:lpstr>
      <vt:lpstr>Lessons learned: implications of your code (3)</vt:lpstr>
      <vt:lpstr>Lessons learned: implications of your code (4)</vt:lpstr>
      <vt:lpstr>Lessons learned: implications of your code (5)</vt:lpstr>
      <vt:lpstr>Lessons learned: implications of your code (6)</vt:lpstr>
      <vt:lpstr>The developer</vt:lpstr>
      <vt:lpstr>The publisher</vt:lpstr>
      <vt:lpstr>Conclusion</vt:lpstr>
    </vt:vector>
  </TitlesOfParts>
  <Company>JCAB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Software Developer in Today’s Videogame Industry</dc:title>
  <dc:creator>JCAB</dc:creator>
  <cp:lastModifiedBy>JCAB</cp:lastModifiedBy>
  <cp:revision>18</cp:revision>
  <dcterms:created xsi:type="dcterms:W3CDTF">2005-11-25T18:44:38Z</dcterms:created>
  <dcterms:modified xsi:type="dcterms:W3CDTF">2010-03-25T05:59:20Z</dcterms:modified>
</cp:coreProperties>
</file>