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65" r:id="rId3"/>
    <p:sldId id="266" r:id="rId4"/>
    <p:sldId id="268" r:id="rId5"/>
    <p:sldId id="270" r:id="rId6"/>
    <p:sldId id="269" r:id="rId7"/>
    <p:sldId id="273" r:id="rId8"/>
    <p:sldId id="271" r:id="rId9"/>
    <p:sldId id="267" r:id="rId10"/>
    <p:sldId id="272" r:id="rId11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53" autoAdjust="0"/>
    <p:restoredTop sz="98844" autoAdjust="0"/>
  </p:normalViewPr>
  <p:slideViewPr>
    <p:cSldViewPr snapToObjects="1">
      <p:cViewPr varScale="1">
        <p:scale>
          <a:sx n="102" d="100"/>
          <a:sy n="102" d="100"/>
        </p:scale>
        <p:origin x="-144" y="-9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895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>
      <p:cViewPr varScale="1">
        <p:scale>
          <a:sx n="51" d="100"/>
          <a:sy n="51" d="100"/>
        </p:scale>
        <p:origin x="-2592" y="-84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4E518F-B681-426E-BF33-9A2CBA5B0A0A}" type="datetimeFigureOut">
              <a:rPr lang="en-US" smtClean="0"/>
              <a:pPr/>
              <a:t>2/24/2010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C61D70-39AE-47BC-A2AF-811566DBCC3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18F9A2-066A-4C10-B5D6-E094A8022733}" type="datetimeFigureOut">
              <a:rPr lang="en-US" smtClean="0"/>
              <a:pPr/>
              <a:t>2/24/2010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E4AF6C-4C2B-43A7-9EB2-1A7BFFD8B49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4478274"/>
            <a:ext cx="9144000" cy="665226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4539996"/>
            <a:ext cx="2249424" cy="53492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4533138"/>
            <a:ext cx="6784848" cy="534924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3028950"/>
            <a:ext cx="6477000" cy="13716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4537528"/>
            <a:ext cx="6705600" cy="51435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4551524"/>
            <a:ext cx="2057400" cy="51435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6F16987C-6057-4106-AD1D-CB00420E83A9}" type="datetimeFigureOut">
              <a:rPr lang="en-US" smtClean="0"/>
              <a:pPr/>
              <a:t>2/24/2010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177404"/>
            <a:ext cx="5867400" cy="273844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171450"/>
            <a:ext cx="838200" cy="28575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6987C-6057-4106-AD1D-CB00420E83A9}" type="datetimeFigureOut">
              <a:rPr lang="en-US" smtClean="0"/>
              <a:pPr/>
              <a:t>2/24/2010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457201"/>
            <a:ext cx="2057400" cy="4137422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5562600" cy="413742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4686302"/>
            <a:ext cx="2209800" cy="273844"/>
          </a:xfrm>
        </p:spPr>
        <p:txBody>
          <a:bodyPr/>
          <a:lstStyle/>
          <a:p>
            <a:fld id="{6F16987C-6057-4106-AD1D-CB00420E83A9}" type="datetimeFigureOut">
              <a:rPr lang="en-US" smtClean="0"/>
              <a:pPr/>
              <a:t>2/24/2010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2" y="4686156"/>
            <a:ext cx="5573483" cy="273844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51435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457200"/>
            <a:ext cx="228600" cy="46863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40005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6056313" y="77787"/>
            <a:ext cx="400050" cy="244476"/>
          </a:xfrm>
        </p:spPr>
        <p:txBody>
          <a:bodyPr/>
          <a:lstStyle/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71450"/>
            <a:ext cx="8153400" cy="74295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6987C-6057-4106-AD1D-CB00420E83A9}" type="datetimeFigureOut">
              <a:rPr lang="en-US" smtClean="0"/>
              <a:pPr/>
              <a:t>2/24/2010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200150"/>
            <a:ext cx="8153400" cy="337185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1" y="2057400"/>
            <a:ext cx="7123113" cy="1254919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143000"/>
            <a:ext cx="9144000" cy="85725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00150"/>
            <a:ext cx="1295400" cy="7429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200150"/>
            <a:ext cx="7772400" cy="74295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200150"/>
            <a:ext cx="7620000" cy="74295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6987C-6057-4106-AD1D-CB00420E83A9}" type="datetimeFigureOut">
              <a:rPr lang="en-US" smtClean="0"/>
              <a:pPr/>
              <a:t>2/24/2010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314450"/>
            <a:ext cx="1295400" cy="526257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192175"/>
            <a:ext cx="3886200" cy="3429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192175"/>
            <a:ext cx="3886200" cy="3429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6F16987C-6057-4106-AD1D-CB00420E83A9}" type="datetimeFigureOut">
              <a:rPr lang="en-US" smtClean="0"/>
              <a:pPr/>
              <a:t>2/24/2010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04787"/>
            <a:ext cx="8153400" cy="652463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1828800"/>
            <a:ext cx="3886200" cy="268605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1828800"/>
            <a:ext cx="3886200" cy="268605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6F16987C-6057-4106-AD1D-CB00420E83A9}" type="datetimeFigureOut">
              <a:rPr lang="en-US" smtClean="0"/>
              <a:pPr/>
              <a:t>2/24/2010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314450"/>
            <a:ext cx="3886200" cy="48006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314450"/>
            <a:ext cx="3886200" cy="48006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6987C-6057-4106-AD1D-CB00420E83A9}" type="datetimeFigureOut">
              <a:rPr lang="en-US" smtClean="0"/>
              <a:pPr/>
              <a:t>2/24/2010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6987C-6057-4106-AD1D-CB00420E83A9}" type="datetimeFigureOut">
              <a:rPr lang="en-US" smtClean="0"/>
              <a:pPr/>
              <a:t>2/24/2010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4686300"/>
            <a:ext cx="533400" cy="28575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04787"/>
            <a:ext cx="8077200" cy="652463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6987C-6057-4106-AD1D-CB00420E83A9}" type="datetimeFigureOut">
              <a:rPr lang="en-US" smtClean="0"/>
              <a:pPr/>
              <a:t>2/24/2010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314450"/>
            <a:ext cx="1600200" cy="325755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314450"/>
            <a:ext cx="6400800" cy="33147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4114800"/>
            <a:ext cx="7315200" cy="51435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3429000"/>
            <a:ext cx="9144000" cy="665226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3497580"/>
            <a:ext cx="1463040" cy="53492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3490722"/>
            <a:ext cx="7598664" cy="534924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3486150"/>
            <a:ext cx="7315200" cy="51435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515035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4686300"/>
            <a:ext cx="2667000" cy="273844"/>
          </a:xfrm>
        </p:spPr>
        <p:txBody>
          <a:bodyPr rtlCol="0"/>
          <a:lstStyle/>
          <a:p>
            <a:fld id="{6F16987C-6057-4106-AD1D-CB00420E83A9}" type="datetimeFigureOut">
              <a:rPr lang="en-US" smtClean="0"/>
              <a:pPr/>
              <a:t>2/24/2010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3500437"/>
            <a:ext cx="1447800" cy="497684"/>
          </a:xfrm>
        </p:spPr>
        <p:txBody>
          <a:bodyPr rtlCol="0"/>
          <a:lstStyle>
            <a:lvl1pPr>
              <a:defRPr sz="2800"/>
            </a:lvl1pPr>
          </a:lstStyle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4686155"/>
            <a:ext cx="4572000" cy="273844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3426714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171450"/>
            <a:ext cx="8153400" cy="74295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200150"/>
            <a:ext cx="8153400" cy="339471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4686300"/>
            <a:ext cx="2667000" cy="273844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F16987C-6057-4106-AD1D-CB00420E83A9}" type="datetimeFigureOut">
              <a:rPr lang="en-US" smtClean="0"/>
              <a:pPr/>
              <a:t>2/24/2010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1" y="4686155"/>
            <a:ext cx="5421083" cy="273844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925830"/>
            <a:ext cx="9144000" cy="24003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960120"/>
            <a:ext cx="533400" cy="1714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960120"/>
            <a:ext cx="8553450" cy="17145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954167"/>
            <a:ext cx="533400" cy="183357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62200" y="742950"/>
            <a:ext cx="6477000" cy="3657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UW Extension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Certificate Program in</a:t>
            </a:r>
            <a:br>
              <a:rPr lang="en-US" dirty="0" smtClean="0"/>
            </a:br>
            <a:r>
              <a:rPr lang="en-US" dirty="0" smtClean="0"/>
              <a:t>Game Development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quarter:</a:t>
            </a:r>
            <a:br>
              <a:rPr lang="en-US" dirty="0" smtClean="0"/>
            </a:br>
            <a:r>
              <a:rPr lang="en-US" dirty="0" smtClean="0"/>
              <a:t>Advanced Graphics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Game program </a:t>
            </a:r>
            <a:r>
              <a:rPr lang="en-US" smtClean="0"/>
              <a:t>main loop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Main loop – Variable-step simulation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sz="3200" dirty="0" err="1" smtClean="0">
                <a:solidFill>
                  <a:srgbClr val="000000"/>
                </a:solidFill>
                <a:latin typeface="Lucida Console"/>
              </a:rPr>
              <a:t>startTime</a:t>
            </a:r>
            <a:r>
              <a:rPr lang="en-US" sz="3200" dirty="0" smtClean="0">
                <a:solidFill>
                  <a:srgbClr val="808080"/>
                </a:solidFill>
                <a:latin typeface="Lucida Console"/>
              </a:rPr>
              <a:t> </a:t>
            </a:r>
            <a:r>
              <a:rPr lang="en-US" sz="3200" b="1" dirty="0" smtClean="0">
                <a:solidFill>
                  <a:srgbClr val="7F3F1F"/>
                </a:solidFill>
                <a:latin typeface="Lucida Console"/>
              </a:rPr>
              <a:t>=</a:t>
            </a:r>
            <a:r>
              <a:rPr lang="en-US" sz="3200" b="1" dirty="0" smtClean="0">
                <a:solidFill>
                  <a:srgbClr val="808080"/>
                </a:solidFill>
                <a:latin typeface="Lucida Console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Lucida Console"/>
              </a:rPr>
              <a:t>GetTime</a:t>
            </a:r>
            <a:r>
              <a:rPr lang="en-US" sz="3200" b="1" dirty="0" smtClean="0">
                <a:solidFill>
                  <a:srgbClr val="7F3F1F"/>
                </a:solidFill>
                <a:latin typeface="Lucida Console"/>
              </a:rPr>
              <a:t>();</a:t>
            </a:r>
            <a:endParaRPr lang="en-US" sz="3200" b="1" dirty="0" smtClean="0">
              <a:solidFill>
                <a:srgbClr val="808080"/>
              </a:solidFill>
              <a:latin typeface="Lucida Console"/>
            </a:endParaRPr>
          </a:p>
          <a:p>
            <a:pPr>
              <a:buNone/>
            </a:pPr>
            <a:r>
              <a:rPr lang="en-US" sz="3200" b="1" dirty="0" smtClean="0">
                <a:solidFill>
                  <a:srgbClr val="00007F"/>
                </a:solidFill>
                <a:latin typeface="Lucida Console"/>
              </a:rPr>
              <a:t>while</a:t>
            </a:r>
            <a:r>
              <a:rPr lang="en-US" sz="3200" b="1" dirty="0" smtClean="0">
                <a:solidFill>
                  <a:srgbClr val="808080"/>
                </a:solidFill>
                <a:latin typeface="Lucida Console"/>
              </a:rPr>
              <a:t> </a:t>
            </a:r>
            <a:r>
              <a:rPr lang="en-US" sz="3200" b="1" dirty="0" smtClean="0">
                <a:solidFill>
                  <a:srgbClr val="7F3F1F"/>
                </a:solidFill>
                <a:latin typeface="Lucida Console"/>
              </a:rPr>
              <a:t>(</a:t>
            </a:r>
            <a:r>
              <a:rPr lang="en-US" sz="3200" b="1" dirty="0" smtClean="0">
                <a:solidFill>
                  <a:srgbClr val="00007F"/>
                </a:solidFill>
                <a:latin typeface="Lucida Console"/>
              </a:rPr>
              <a:t>true</a:t>
            </a:r>
            <a:r>
              <a:rPr lang="en-US" sz="3200" b="1" dirty="0" smtClean="0">
                <a:solidFill>
                  <a:srgbClr val="7F3F1F"/>
                </a:solidFill>
                <a:latin typeface="Lucida Console"/>
              </a:rPr>
              <a:t>)</a:t>
            </a:r>
            <a:endParaRPr lang="en-US" sz="3200" b="1" dirty="0" smtClean="0">
              <a:solidFill>
                <a:srgbClr val="808080"/>
              </a:solidFill>
              <a:latin typeface="Lucida Console"/>
            </a:endParaRPr>
          </a:p>
          <a:p>
            <a:pPr>
              <a:buNone/>
            </a:pPr>
            <a:r>
              <a:rPr lang="en-US" sz="3200" b="1" dirty="0" smtClean="0">
                <a:solidFill>
                  <a:srgbClr val="7F3F1F"/>
                </a:solidFill>
                <a:latin typeface="Lucida Console"/>
              </a:rPr>
              <a:t>{</a:t>
            </a:r>
            <a:endParaRPr lang="en-US" sz="3200" b="1" dirty="0" smtClean="0">
              <a:solidFill>
                <a:srgbClr val="808080"/>
              </a:solidFill>
              <a:latin typeface="Lucida Console"/>
            </a:endParaRPr>
          </a:p>
          <a:p>
            <a:pPr>
              <a:buNone/>
            </a:pPr>
            <a:r>
              <a:rPr lang="en-US" sz="3200" dirty="0" smtClean="0">
                <a:solidFill>
                  <a:srgbClr val="808080"/>
                </a:solidFill>
                <a:latin typeface="Lucida Console"/>
              </a:rPr>
              <a:t>    </a:t>
            </a:r>
            <a:r>
              <a:rPr lang="en-US" sz="3200" dirty="0" smtClean="0">
                <a:solidFill>
                  <a:srgbClr val="000000"/>
                </a:solidFill>
                <a:latin typeface="Lucida Console"/>
              </a:rPr>
              <a:t>Process</a:t>
            </a:r>
            <a:r>
              <a:rPr lang="en-US" sz="3200" dirty="0" smtClean="0">
                <a:solidFill>
                  <a:srgbClr val="808080"/>
                </a:solidFill>
                <a:latin typeface="Lucida Console"/>
              </a:rPr>
              <a:t> </a:t>
            </a:r>
            <a:r>
              <a:rPr lang="en-US" sz="3200" dirty="0" smtClean="0">
                <a:solidFill>
                  <a:srgbClr val="000000"/>
                </a:solidFill>
                <a:latin typeface="Lucida Console"/>
              </a:rPr>
              <a:t>Windows</a:t>
            </a:r>
            <a:r>
              <a:rPr lang="en-US" sz="3200" dirty="0" smtClean="0">
                <a:solidFill>
                  <a:srgbClr val="808080"/>
                </a:solidFill>
                <a:latin typeface="Lucida Console"/>
              </a:rPr>
              <a:t> </a:t>
            </a:r>
            <a:r>
              <a:rPr lang="en-US" sz="3200" dirty="0" smtClean="0">
                <a:solidFill>
                  <a:srgbClr val="000000"/>
                </a:solidFill>
                <a:latin typeface="Lucida Console"/>
              </a:rPr>
              <a:t>messages</a:t>
            </a:r>
            <a:r>
              <a:rPr lang="en-US" sz="3200" dirty="0" smtClean="0">
                <a:solidFill>
                  <a:srgbClr val="808080"/>
                </a:solidFill>
                <a:latin typeface="Lucida Console"/>
              </a:rPr>
              <a:t> </a:t>
            </a:r>
            <a:r>
              <a:rPr lang="en-US" sz="3200" b="1" dirty="0" smtClean="0">
                <a:solidFill>
                  <a:srgbClr val="7F3F1F"/>
                </a:solidFill>
                <a:latin typeface="Lucida Console"/>
              </a:rPr>
              <a:t>(</a:t>
            </a:r>
            <a:r>
              <a:rPr lang="en-US" sz="3200" dirty="0" smtClean="0">
                <a:solidFill>
                  <a:srgbClr val="000000"/>
                </a:solidFill>
                <a:latin typeface="Lucida Console"/>
              </a:rPr>
              <a:t>keep</a:t>
            </a:r>
            <a:r>
              <a:rPr lang="en-US" sz="3200" dirty="0" smtClean="0">
                <a:solidFill>
                  <a:srgbClr val="808080"/>
                </a:solidFill>
                <a:latin typeface="Lucida Console"/>
              </a:rPr>
              <a:t> </a:t>
            </a:r>
            <a:r>
              <a:rPr lang="en-US" sz="3200" dirty="0" smtClean="0">
                <a:solidFill>
                  <a:srgbClr val="000000"/>
                </a:solidFill>
                <a:latin typeface="Lucida Console"/>
              </a:rPr>
              <a:t>it</a:t>
            </a:r>
            <a:r>
              <a:rPr lang="en-US" sz="3200" dirty="0" smtClean="0">
                <a:solidFill>
                  <a:srgbClr val="808080"/>
                </a:solidFill>
                <a:latin typeface="Lucida Console"/>
              </a:rPr>
              <a:t> </a:t>
            </a:r>
            <a:r>
              <a:rPr lang="en-US" sz="3200" dirty="0" smtClean="0">
                <a:solidFill>
                  <a:srgbClr val="000000"/>
                </a:solidFill>
                <a:latin typeface="Lucida Console"/>
              </a:rPr>
              <a:t>happy</a:t>
            </a:r>
            <a:r>
              <a:rPr lang="en-US" sz="3200" b="1" dirty="0" smtClean="0">
                <a:solidFill>
                  <a:srgbClr val="7F3F1F"/>
                </a:solidFill>
                <a:latin typeface="Lucida Console"/>
              </a:rPr>
              <a:t>)</a:t>
            </a:r>
            <a:endParaRPr lang="en-US" sz="3200" b="1" dirty="0" smtClean="0">
              <a:solidFill>
                <a:srgbClr val="808080"/>
              </a:solidFill>
              <a:latin typeface="Lucida Console"/>
            </a:endParaRPr>
          </a:p>
          <a:p>
            <a:pPr>
              <a:buNone/>
            </a:pPr>
            <a:r>
              <a:rPr lang="en-US" sz="3200" dirty="0" smtClean="0">
                <a:solidFill>
                  <a:srgbClr val="808080"/>
                </a:solidFill>
                <a:latin typeface="Lucida Console"/>
              </a:rPr>
              <a:t>    </a:t>
            </a:r>
            <a:r>
              <a:rPr lang="en-US" sz="3200" dirty="0" smtClean="0">
                <a:solidFill>
                  <a:srgbClr val="000000"/>
                </a:solidFill>
                <a:latin typeface="Lucida Console"/>
              </a:rPr>
              <a:t>Read</a:t>
            </a:r>
            <a:r>
              <a:rPr lang="en-US" sz="3200" dirty="0" smtClean="0">
                <a:solidFill>
                  <a:srgbClr val="808080"/>
                </a:solidFill>
                <a:latin typeface="Lucida Console"/>
              </a:rPr>
              <a:t> </a:t>
            </a:r>
            <a:r>
              <a:rPr lang="en-US" sz="3200" dirty="0" smtClean="0">
                <a:solidFill>
                  <a:srgbClr val="000000"/>
                </a:solidFill>
                <a:latin typeface="Lucida Console"/>
              </a:rPr>
              <a:t>simulation</a:t>
            </a:r>
            <a:r>
              <a:rPr lang="en-US" sz="3200" dirty="0" smtClean="0">
                <a:solidFill>
                  <a:srgbClr val="808080"/>
                </a:solidFill>
                <a:latin typeface="Lucida Console"/>
              </a:rPr>
              <a:t> </a:t>
            </a:r>
            <a:r>
              <a:rPr lang="en-US" sz="3200" dirty="0" smtClean="0">
                <a:solidFill>
                  <a:srgbClr val="000000"/>
                </a:solidFill>
                <a:latin typeface="Lucida Console"/>
              </a:rPr>
              <a:t>inputs</a:t>
            </a:r>
            <a:endParaRPr lang="en-US" sz="3200" dirty="0" smtClean="0">
              <a:solidFill>
                <a:srgbClr val="808080"/>
              </a:solidFill>
              <a:latin typeface="Lucida Console"/>
            </a:endParaRPr>
          </a:p>
          <a:p>
            <a:pPr>
              <a:buNone/>
            </a:pPr>
            <a:r>
              <a:rPr lang="en-US" sz="3200" dirty="0" smtClean="0">
                <a:solidFill>
                  <a:srgbClr val="808080"/>
                </a:solidFill>
                <a:latin typeface="Lucida Console"/>
              </a:rPr>
              <a:t>    </a:t>
            </a:r>
            <a:r>
              <a:rPr lang="en-US" sz="3200" dirty="0" smtClean="0">
                <a:solidFill>
                  <a:srgbClr val="000000"/>
                </a:solidFill>
                <a:latin typeface="Lucida Console"/>
              </a:rPr>
              <a:t>time</a:t>
            </a:r>
            <a:r>
              <a:rPr lang="en-US" sz="3200" dirty="0" smtClean="0">
                <a:solidFill>
                  <a:srgbClr val="808080"/>
                </a:solidFill>
                <a:latin typeface="Lucida Console"/>
              </a:rPr>
              <a:t> </a:t>
            </a:r>
            <a:r>
              <a:rPr lang="en-US" sz="3200" b="1" dirty="0" smtClean="0">
                <a:solidFill>
                  <a:srgbClr val="7F3F1F"/>
                </a:solidFill>
                <a:latin typeface="Lucida Console"/>
              </a:rPr>
              <a:t>=</a:t>
            </a:r>
            <a:r>
              <a:rPr lang="en-US" sz="3200" b="1" dirty="0" smtClean="0">
                <a:solidFill>
                  <a:srgbClr val="808080"/>
                </a:solidFill>
                <a:latin typeface="Lucida Console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Lucida Console"/>
              </a:rPr>
              <a:t>GetTime</a:t>
            </a:r>
            <a:r>
              <a:rPr lang="en-US" sz="3200" b="1" dirty="0" smtClean="0">
                <a:solidFill>
                  <a:srgbClr val="7F3F1F"/>
                </a:solidFill>
                <a:latin typeface="Lucida Console"/>
              </a:rPr>
              <a:t>();</a:t>
            </a:r>
            <a:endParaRPr lang="en-US" sz="3200" b="1" dirty="0" smtClean="0">
              <a:solidFill>
                <a:srgbClr val="808080"/>
              </a:solidFill>
              <a:latin typeface="Lucida Console"/>
            </a:endParaRPr>
          </a:p>
          <a:p>
            <a:pPr>
              <a:buNone/>
            </a:pPr>
            <a:r>
              <a:rPr lang="en-US" sz="3200" dirty="0" smtClean="0">
                <a:solidFill>
                  <a:srgbClr val="808080"/>
                </a:solidFill>
                <a:latin typeface="Lucida Console"/>
              </a:rPr>
              <a:t>    </a:t>
            </a:r>
            <a:r>
              <a:rPr lang="en-US" sz="3200" dirty="0" smtClean="0">
                <a:solidFill>
                  <a:srgbClr val="000000"/>
                </a:solidFill>
                <a:latin typeface="Lucida Console"/>
              </a:rPr>
              <a:t>Run</a:t>
            </a:r>
            <a:r>
              <a:rPr lang="en-US" sz="3200" dirty="0" smtClean="0">
                <a:solidFill>
                  <a:srgbClr val="808080"/>
                </a:solidFill>
                <a:latin typeface="Lucida Console"/>
              </a:rPr>
              <a:t> </a:t>
            </a:r>
            <a:r>
              <a:rPr lang="en-US" sz="3200" dirty="0" smtClean="0">
                <a:solidFill>
                  <a:srgbClr val="000000"/>
                </a:solidFill>
                <a:latin typeface="Lucida Console"/>
              </a:rPr>
              <a:t>simulation</a:t>
            </a:r>
            <a:r>
              <a:rPr lang="en-US" sz="3200" b="1" dirty="0" smtClean="0">
                <a:solidFill>
                  <a:srgbClr val="7F3F1F"/>
                </a:solidFill>
                <a:latin typeface="Lucida Console"/>
              </a:rPr>
              <a:t>(</a:t>
            </a:r>
            <a:r>
              <a:rPr lang="en-US" sz="3200" dirty="0" smtClean="0">
                <a:solidFill>
                  <a:srgbClr val="000000"/>
                </a:solidFill>
                <a:latin typeface="Lucida Console"/>
              </a:rPr>
              <a:t>time</a:t>
            </a:r>
            <a:r>
              <a:rPr lang="en-US" sz="3200" b="1" dirty="0" smtClean="0">
                <a:solidFill>
                  <a:srgbClr val="808080"/>
                </a:solidFill>
                <a:latin typeface="Lucida Console"/>
              </a:rPr>
              <a:t> </a:t>
            </a:r>
            <a:r>
              <a:rPr lang="en-US" sz="3200" b="1" dirty="0" smtClean="0">
                <a:solidFill>
                  <a:srgbClr val="000000"/>
                </a:solidFill>
                <a:latin typeface="Lucida Console"/>
              </a:rPr>
              <a:t>–</a:t>
            </a:r>
            <a:r>
              <a:rPr lang="en-US" sz="3200" b="1" dirty="0" smtClean="0">
                <a:solidFill>
                  <a:srgbClr val="808080"/>
                </a:solidFill>
                <a:latin typeface="Lucida Console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Lucida Console"/>
              </a:rPr>
              <a:t>startTime</a:t>
            </a:r>
            <a:r>
              <a:rPr lang="en-US" sz="3200" b="1" dirty="0" smtClean="0">
                <a:solidFill>
                  <a:srgbClr val="7F3F1F"/>
                </a:solidFill>
                <a:latin typeface="Lucida Console"/>
              </a:rPr>
              <a:t>)</a:t>
            </a:r>
            <a:endParaRPr lang="en-US" sz="3200" b="1" dirty="0" smtClean="0">
              <a:solidFill>
                <a:srgbClr val="808080"/>
              </a:solidFill>
              <a:latin typeface="Lucida Console"/>
            </a:endParaRPr>
          </a:p>
          <a:p>
            <a:pPr>
              <a:buNone/>
            </a:pPr>
            <a:r>
              <a:rPr lang="en-US" sz="3200" dirty="0" smtClean="0">
                <a:solidFill>
                  <a:srgbClr val="808080"/>
                </a:solidFill>
                <a:latin typeface="Lucida Console"/>
              </a:rPr>
              <a:t>    </a:t>
            </a:r>
            <a:r>
              <a:rPr lang="en-US" sz="3200" dirty="0" err="1" smtClean="0">
                <a:solidFill>
                  <a:srgbClr val="000000"/>
                </a:solidFill>
                <a:latin typeface="Lucida Console"/>
              </a:rPr>
              <a:t>startTime</a:t>
            </a:r>
            <a:r>
              <a:rPr lang="en-US" sz="3200" dirty="0" smtClean="0">
                <a:solidFill>
                  <a:srgbClr val="808080"/>
                </a:solidFill>
                <a:latin typeface="Lucida Console"/>
              </a:rPr>
              <a:t> </a:t>
            </a:r>
            <a:r>
              <a:rPr lang="en-US" sz="3200" b="1" dirty="0" smtClean="0">
                <a:solidFill>
                  <a:srgbClr val="7F3F1F"/>
                </a:solidFill>
                <a:latin typeface="Lucida Console"/>
              </a:rPr>
              <a:t>=</a:t>
            </a:r>
            <a:r>
              <a:rPr lang="en-US" sz="3200" b="1" dirty="0" smtClean="0">
                <a:solidFill>
                  <a:srgbClr val="808080"/>
                </a:solidFill>
                <a:latin typeface="Lucida Console"/>
              </a:rPr>
              <a:t> </a:t>
            </a:r>
            <a:r>
              <a:rPr lang="en-US" sz="3200" dirty="0" smtClean="0">
                <a:solidFill>
                  <a:srgbClr val="000000"/>
                </a:solidFill>
                <a:latin typeface="Lucida Console"/>
              </a:rPr>
              <a:t>time</a:t>
            </a:r>
            <a:r>
              <a:rPr lang="en-US" sz="3200" b="1" dirty="0" smtClean="0">
                <a:solidFill>
                  <a:srgbClr val="7F3F1F"/>
                </a:solidFill>
                <a:latin typeface="Lucida Console"/>
              </a:rPr>
              <a:t>;</a:t>
            </a:r>
            <a:endParaRPr lang="en-US" sz="3200" b="1" dirty="0" smtClean="0">
              <a:solidFill>
                <a:srgbClr val="808080"/>
              </a:solidFill>
              <a:latin typeface="Lucida Console"/>
            </a:endParaRPr>
          </a:p>
          <a:p>
            <a:pPr>
              <a:buNone/>
            </a:pPr>
            <a:r>
              <a:rPr lang="en-US" sz="3200" dirty="0" smtClean="0">
                <a:solidFill>
                  <a:srgbClr val="808080"/>
                </a:solidFill>
                <a:latin typeface="Lucida Console"/>
              </a:rPr>
              <a:t>    </a:t>
            </a:r>
            <a:r>
              <a:rPr lang="en-US" sz="3200" dirty="0" smtClean="0">
                <a:solidFill>
                  <a:srgbClr val="000000"/>
                </a:solidFill>
                <a:latin typeface="Lucida Console"/>
              </a:rPr>
              <a:t>Render</a:t>
            </a:r>
            <a:r>
              <a:rPr lang="en-US" sz="3200" dirty="0" smtClean="0">
                <a:solidFill>
                  <a:srgbClr val="808080"/>
                </a:solidFill>
                <a:latin typeface="Lucida Console"/>
              </a:rPr>
              <a:t> </a:t>
            </a:r>
            <a:r>
              <a:rPr lang="en-US" sz="3200" dirty="0" smtClean="0">
                <a:solidFill>
                  <a:srgbClr val="000000"/>
                </a:solidFill>
                <a:latin typeface="Lucida Console"/>
              </a:rPr>
              <a:t>frame</a:t>
            </a:r>
            <a:endParaRPr lang="en-US" sz="3200" dirty="0" smtClean="0">
              <a:solidFill>
                <a:srgbClr val="808080"/>
              </a:solidFill>
              <a:latin typeface="Lucida Console"/>
            </a:endParaRPr>
          </a:p>
          <a:p>
            <a:pPr>
              <a:buNone/>
            </a:pPr>
            <a:r>
              <a:rPr lang="en-US" sz="3200" b="1" dirty="0" smtClean="0">
                <a:solidFill>
                  <a:srgbClr val="7F3F1F"/>
                </a:solidFill>
                <a:latin typeface="Lucida Console"/>
              </a:rPr>
              <a:t>}</a:t>
            </a:r>
            <a:endParaRPr lang="en-US" sz="3200" b="1" dirty="0" smtClean="0">
              <a:solidFill>
                <a:srgbClr val="808080"/>
              </a:solidFill>
              <a:latin typeface="Lucida Consol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514600"/>
            <a:ext cx="8153400" cy="205740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Understand the structure of the game’s main loop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Know how the other components affect rendering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game’s main loop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200150"/>
            <a:ext cx="5902176" cy="337185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Three things to do, periodically:</a:t>
            </a:r>
          </a:p>
          <a:p>
            <a:pPr lvl="1"/>
            <a:r>
              <a:rPr lang="en-US" dirty="0" smtClean="0"/>
              <a:t>Gather inputs</a:t>
            </a:r>
          </a:p>
          <a:p>
            <a:pPr lvl="2"/>
            <a:r>
              <a:rPr lang="en-US" dirty="0" smtClean="0"/>
              <a:t>Mouse, keyboard, game controller, network</a:t>
            </a:r>
          </a:p>
          <a:p>
            <a:pPr lvl="1"/>
            <a:r>
              <a:rPr lang="en-US" dirty="0" smtClean="0"/>
              <a:t>Run the game simulation</a:t>
            </a:r>
          </a:p>
          <a:p>
            <a:pPr lvl="2"/>
            <a:r>
              <a:rPr lang="en-US" dirty="0" smtClean="0"/>
              <a:t>Physics, AI, scripting, logic</a:t>
            </a:r>
          </a:p>
          <a:p>
            <a:pPr lvl="1"/>
            <a:r>
              <a:rPr lang="en-US" dirty="0" smtClean="0"/>
              <a:t>Return (render) </a:t>
            </a:r>
            <a:r>
              <a:rPr lang="en-US" dirty="0" smtClean="0"/>
              <a:t>results</a:t>
            </a:r>
          </a:p>
          <a:p>
            <a:pPr lvl="2"/>
            <a:r>
              <a:rPr lang="en-US" dirty="0" smtClean="0"/>
              <a:t>Graphics, audio, force-feedback, </a:t>
            </a:r>
            <a:r>
              <a:rPr lang="en-US" dirty="0" smtClean="0"/>
              <a:t>network</a:t>
            </a:r>
            <a:endParaRPr lang="en-US" dirty="0" smtClean="0"/>
          </a:p>
        </p:txBody>
      </p:sp>
      <p:sp>
        <p:nvSpPr>
          <p:cNvPr id="4" name="Rectangle 3"/>
          <p:cNvSpPr/>
          <p:nvPr/>
        </p:nvSpPr>
        <p:spPr>
          <a:xfrm>
            <a:off x="7086600" y="1408906"/>
            <a:ext cx="12954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Gather inputs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7086600" y="2495550"/>
            <a:ext cx="12954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Game simulation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7086600" y="3562350"/>
            <a:ext cx="12954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Render results</a:t>
            </a:r>
            <a:endParaRPr lang="en-US" dirty="0"/>
          </a:p>
        </p:txBody>
      </p:sp>
      <p:cxnSp>
        <p:nvCxnSpPr>
          <p:cNvPr id="8" name="Straight Arrow Connector 7"/>
          <p:cNvCxnSpPr>
            <a:stCxn id="4" idx="2"/>
            <a:endCxn id="5" idx="0"/>
          </p:cNvCxnSpPr>
          <p:nvPr/>
        </p:nvCxnSpPr>
        <p:spPr>
          <a:xfrm rot="5400000">
            <a:off x="7571978" y="2333228"/>
            <a:ext cx="324644" cy="1588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5" idx="2"/>
            <a:endCxn id="6" idx="0"/>
          </p:cNvCxnSpPr>
          <p:nvPr/>
        </p:nvCxnSpPr>
        <p:spPr>
          <a:xfrm rot="5400000">
            <a:off x="7581900" y="3409950"/>
            <a:ext cx="304800" cy="1588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hape 16"/>
          <p:cNvCxnSpPr>
            <a:stCxn id="6" idx="2"/>
            <a:endCxn id="4" idx="0"/>
          </p:cNvCxnSpPr>
          <p:nvPr/>
        </p:nvCxnSpPr>
        <p:spPr>
          <a:xfrm rot="5400000" flipH="1">
            <a:off x="6276578" y="2866628"/>
            <a:ext cx="2915444" cy="1588"/>
          </a:xfrm>
          <a:prstGeom prst="bentConnector5">
            <a:avLst>
              <a:gd name="adj1" fmla="val -7841"/>
              <a:gd name="adj2" fmla="val 55182620"/>
              <a:gd name="adj3" fmla="val 107841"/>
            </a:avLst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Elbow Connector 18"/>
          <p:cNvCxnSpPr/>
          <p:nvPr/>
        </p:nvCxnSpPr>
        <p:spPr>
          <a:xfrm rot="16200000" flipV="1">
            <a:off x="7715256" y="2514602"/>
            <a:ext cx="1066799" cy="723898"/>
          </a:xfrm>
          <a:prstGeom prst="bentConnector3">
            <a:avLst>
              <a:gd name="adj1" fmla="val 99854"/>
            </a:avLst>
          </a:prstGeom>
          <a:ln w="38100" cap="rnd" cmpd="dbl">
            <a:headEnd type="non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>
            <a:off x="7857483" y="3409950"/>
            <a:ext cx="753122" cy="1588"/>
          </a:xfrm>
          <a:prstGeom prst="straightConnector1">
            <a:avLst/>
          </a:prstGeom>
          <a:ln w="38100" cap="rnd" cmpd="dbl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 rot="16200000">
            <a:off x="6183868" y="2501862"/>
            <a:ext cx="10312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Execution</a:t>
            </a:r>
            <a:endParaRPr lang="en-US" dirty="0"/>
          </a:p>
        </p:txBody>
      </p:sp>
      <p:sp>
        <p:nvSpPr>
          <p:cNvPr id="66" name="TextBox 65"/>
          <p:cNvSpPr txBox="1"/>
          <p:nvPr/>
        </p:nvSpPr>
        <p:spPr>
          <a:xfrm rot="16200000">
            <a:off x="8446089" y="2764193"/>
            <a:ext cx="6399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Data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game simulation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The key, central part that makes </a:t>
            </a:r>
            <a:r>
              <a:rPr lang="en-US" dirty="0" err="1" smtClean="0"/>
              <a:t>gameplay</a:t>
            </a:r>
            <a:r>
              <a:rPr lang="en-US" dirty="0" smtClean="0"/>
              <a:t> work</a:t>
            </a:r>
          </a:p>
          <a:p>
            <a:pPr lvl="1"/>
            <a:r>
              <a:rPr lang="en-US" dirty="0" smtClean="0"/>
              <a:t>If it doesn’t </a:t>
            </a:r>
            <a:r>
              <a:rPr lang="en-US" dirty="0" smtClean="0"/>
              <a:t>run, </a:t>
            </a:r>
            <a:r>
              <a:rPr lang="en-US" dirty="0" smtClean="0"/>
              <a:t>there’s no game</a:t>
            </a:r>
          </a:p>
          <a:p>
            <a:pPr lvl="1"/>
            <a:r>
              <a:rPr lang="en-US" dirty="0" smtClean="0"/>
              <a:t>Inputs and results are as loosely tied to it as possible</a:t>
            </a:r>
          </a:p>
          <a:p>
            <a:r>
              <a:rPr lang="en-US" dirty="0" smtClean="0"/>
              <a:t>Multiple kinds:</a:t>
            </a:r>
          </a:p>
          <a:p>
            <a:pPr lvl="1"/>
            <a:r>
              <a:rPr lang="en-US" dirty="0" smtClean="0"/>
              <a:t>Constant vs. variable rate</a:t>
            </a:r>
          </a:p>
          <a:p>
            <a:pPr lvl="1"/>
            <a:r>
              <a:rPr lang="en-US" dirty="0" smtClean="0"/>
              <a:t>Deterministic vs. non-deterministic</a:t>
            </a:r>
          </a:p>
          <a:p>
            <a:r>
              <a:rPr lang="en-US" dirty="0" smtClean="0"/>
              <a:t>Main graphics-related concern:</a:t>
            </a:r>
          </a:p>
          <a:p>
            <a:pPr lvl="1"/>
            <a:r>
              <a:rPr lang="en-US" dirty="0" smtClean="0"/>
              <a:t>Ensure none of the rendering affects the simulation</a:t>
            </a:r>
          </a:p>
          <a:p>
            <a:pPr lvl="1"/>
            <a:r>
              <a:rPr lang="en-US" dirty="0" smtClean="0"/>
              <a:t>Isolate… by all means necessary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Non-</a:t>
            </a:r>
            <a:r>
              <a:rPr lang="en-US" dirty="0" err="1" smtClean="0"/>
              <a:t>gameplay</a:t>
            </a:r>
            <a:r>
              <a:rPr lang="en-US" dirty="0" smtClean="0"/>
              <a:t> </a:t>
            </a:r>
            <a:r>
              <a:rPr lang="en-US" dirty="0" smtClean="0"/>
              <a:t>simulation tasks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For instance, physics is part of the simulation</a:t>
            </a:r>
          </a:p>
          <a:p>
            <a:r>
              <a:rPr lang="en-US" dirty="0" smtClean="0"/>
              <a:t>But not all </a:t>
            </a:r>
            <a:r>
              <a:rPr lang="en-US" dirty="0" smtClean="0"/>
              <a:t>the physics</a:t>
            </a:r>
            <a:r>
              <a:rPr lang="en-US" dirty="0" smtClean="0"/>
              <a:t>!</a:t>
            </a:r>
          </a:p>
          <a:p>
            <a:pPr lvl="1"/>
            <a:r>
              <a:rPr lang="en-US" dirty="0" smtClean="0"/>
              <a:t>Grenade bouncing off walls belongs in the simulation</a:t>
            </a:r>
          </a:p>
          <a:p>
            <a:pPr lvl="1"/>
            <a:r>
              <a:rPr lang="en-US" dirty="0" smtClean="0"/>
              <a:t>Sparks bouncing off walls don’t belong in the simulation</a:t>
            </a:r>
          </a:p>
          <a:p>
            <a:pPr lvl="2"/>
            <a:r>
              <a:rPr lang="en-US" dirty="0" smtClean="0"/>
              <a:t>Eye candy only</a:t>
            </a:r>
          </a:p>
          <a:p>
            <a:r>
              <a:rPr lang="en-US" dirty="0" smtClean="0"/>
              <a:t>Also, </a:t>
            </a:r>
            <a:r>
              <a:rPr lang="en-US" dirty="0" smtClean="0"/>
              <a:t>sometimes rendering uses some </a:t>
            </a:r>
            <a:r>
              <a:rPr lang="en-US" dirty="0" smtClean="0"/>
              <a:t>simulation code</a:t>
            </a:r>
          </a:p>
          <a:p>
            <a:pPr lvl="1"/>
            <a:r>
              <a:rPr lang="en-US" dirty="0" smtClean="0"/>
              <a:t>Local simulation, meant to predict or extrapolate</a:t>
            </a:r>
          </a:p>
          <a:p>
            <a:pPr lvl="1"/>
            <a:r>
              <a:rPr lang="en-US" dirty="0" smtClean="0"/>
              <a:t>Used to reduce perceived latency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input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Some input is used </a:t>
            </a:r>
            <a:r>
              <a:rPr lang="en-US" dirty="0" smtClean="0"/>
              <a:t>for </a:t>
            </a:r>
            <a:r>
              <a:rPr lang="en-US" dirty="0" smtClean="0"/>
              <a:t>the simulation</a:t>
            </a:r>
            <a:endParaRPr lang="en-US" dirty="0" smtClean="0"/>
          </a:p>
          <a:p>
            <a:pPr lvl="1"/>
            <a:r>
              <a:rPr lang="en-US" dirty="0" smtClean="0"/>
              <a:t>Shooting or jumping buttons</a:t>
            </a:r>
          </a:p>
          <a:p>
            <a:r>
              <a:rPr lang="en-US" dirty="0" smtClean="0"/>
              <a:t>Some input is </a:t>
            </a:r>
            <a:r>
              <a:rPr lang="en-US" dirty="0" smtClean="0"/>
              <a:t>used </a:t>
            </a:r>
            <a:r>
              <a:rPr lang="en-US" dirty="0" smtClean="0"/>
              <a:t>only for </a:t>
            </a:r>
            <a:r>
              <a:rPr lang="en-US" dirty="0" smtClean="0"/>
              <a:t>rendering</a:t>
            </a:r>
          </a:p>
          <a:p>
            <a:pPr lvl="1"/>
            <a:r>
              <a:rPr lang="en-US" dirty="0" smtClean="0"/>
              <a:t>Mouse cursor or 1</a:t>
            </a:r>
            <a:r>
              <a:rPr lang="en-US" baseline="30000" dirty="0" smtClean="0"/>
              <a:t>st</a:t>
            </a:r>
            <a:r>
              <a:rPr lang="en-US" dirty="0" smtClean="0"/>
              <a:t> person camera orientation</a:t>
            </a:r>
          </a:p>
          <a:p>
            <a:r>
              <a:rPr lang="en-US" dirty="0" smtClean="0"/>
              <a:t>Latency and granularity are </a:t>
            </a:r>
            <a:r>
              <a:rPr lang="en-US" dirty="0" smtClean="0"/>
              <a:t>two </a:t>
            </a:r>
            <a:r>
              <a:rPr lang="en-US" dirty="0" smtClean="0"/>
              <a:t>key </a:t>
            </a:r>
            <a:r>
              <a:rPr lang="en-US" dirty="0" smtClean="0"/>
              <a:t>concepts here</a:t>
            </a:r>
            <a:endParaRPr lang="en-US" dirty="0" smtClean="0"/>
          </a:p>
          <a:p>
            <a:pPr lvl="1"/>
            <a:r>
              <a:rPr lang="en-US" dirty="0" smtClean="0"/>
              <a:t>Low sampling rate: low granularity and higher latency</a:t>
            </a:r>
          </a:p>
          <a:p>
            <a:pPr lvl="1"/>
            <a:r>
              <a:rPr lang="en-US" dirty="0" smtClean="0"/>
              <a:t>Latency also affected by </a:t>
            </a:r>
            <a:r>
              <a:rPr lang="en-US" dirty="0" smtClean="0"/>
              <a:t>the structure </a:t>
            </a:r>
            <a:r>
              <a:rPr lang="en-US" dirty="0" smtClean="0"/>
              <a:t>of the code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Latency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200150"/>
            <a:ext cx="4416552" cy="337185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Time it takes for the player to see the reaction to her actions</a:t>
            </a:r>
          </a:p>
          <a:p>
            <a:r>
              <a:rPr lang="en-US" dirty="0" smtClean="0"/>
              <a:t>It is a factor of many sequential events</a:t>
            </a:r>
          </a:p>
          <a:p>
            <a:r>
              <a:rPr lang="en-US" dirty="0" smtClean="0"/>
              <a:t>Some can be budgeted</a:t>
            </a:r>
          </a:p>
          <a:p>
            <a:pPr lvl="1"/>
            <a:r>
              <a:rPr lang="en-US" dirty="0" smtClean="0"/>
              <a:t>Time it takes for the CPU or the GPU to render</a:t>
            </a:r>
          </a:p>
          <a:p>
            <a:r>
              <a:rPr lang="en-US" dirty="0" smtClean="0"/>
              <a:t>Some can’t be controlled</a:t>
            </a:r>
          </a:p>
          <a:p>
            <a:pPr lvl="1"/>
            <a:r>
              <a:rPr lang="en-US" dirty="0" smtClean="0"/>
              <a:t>Video frame rate</a:t>
            </a:r>
          </a:p>
          <a:p>
            <a:r>
              <a:rPr lang="en-US" dirty="0" smtClean="0"/>
              <a:t>Human beings can perceive latencies of 100 ms or more</a:t>
            </a:r>
          </a:p>
          <a:p>
            <a:pPr lvl="1"/>
            <a:r>
              <a:rPr lang="en-US" dirty="0" smtClean="0"/>
              <a:t>Some can detect much smaller latencies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029200" y="1200150"/>
            <a:ext cx="35052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Player presses button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5029200" y="1809750"/>
            <a:ext cx="35052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Game reads button press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5029200" y="2419350"/>
            <a:ext cx="35052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Game simulation finishes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5029200" y="3028950"/>
            <a:ext cx="35052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Game sends frame to GPU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5029200" y="3638550"/>
            <a:ext cx="35052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GPU renders frame</a:t>
            </a:r>
            <a:endParaRPr lang="en-US" dirty="0"/>
          </a:p>
        </p:txBody>
      </p:sp>
      <p:cxnSp>
        <p:nvCxnSpPr>
          <p:cNvPr id="13" name="Straight Arrow Connector 12"/>
          <p:cNvCxnSpPr>
            <a:stCxn id="4" idx="2"/>
            <a:endCxn id="8" idx="0"/>
          </p:cNvCxnSpPr>
          <p:nvPr/>
        </p:nvCxnSpPr>
        <p:spPr>
          <a:xfrm rot="5400000">
            <a:off x="6629400" y="1657350"/>
            <a:ext cx="304800" cy="1588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8" idx="2"/>
            <a:endCxn id="9" idx="0"/>
          </p:cNvCxnSpPr>
          <p:nvPr/>
        </p:nvCxnSpPr>
        <p:spPr>
          <a:xfrm rot="5400000">
            <a:off x="6629400" y="2266950"/>
            <a:ext cx="304800" cy="1588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9" idx="2"/>
            <a:endCxn id="10" idx="0"/>
          </p:cNvCxnSpPr>
          <p:nvPr/>
        </p:nvCxnSpPr>
        <p:spPr>
          <a:xfrm rot="5400000">
            <a:off x="6629400" y="2876550"/>
            <a:ext cx="304800" cy="1588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10" idx="2"/>
            <a:endCxn id="11" idx="0"/>
          </p:cNvCxnSpPr>
          <p:nvPr/>
        </p:nvCxnSpPr>
        <p:spPr>
          <a:xfrm rot="5400000">
            <a:off x="6629400" y="3486150"/>
            <a:ext cx="304800" cy="1588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6781800" y="1504950"/>
            <a:ext cx="2362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Half the input sample rate</a:t>
            </a:r>
            <a:endParaRPr lang="en-US" sz="1600" dirty="0"/>
          </a:p>
        </p:txBody>
      </p:sp>
      <p:sp>
        <p:nvSpPr>
          <p:cNvPr id="24" name="Rectangle 23"/>
          <p:cNvSpPr/>
          <p:nvPr/>
        </p:nvSpPr>
        <p:spPr>
          <a:xfrm>
            <a:off x="5029200" y="4248150"/>
            <a:ext cx="35052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Frame becomes visible</a:t>
            </a:r>
            <a:endParaRPr lang="en-US" dirty="0"/>
          </a:p>
        </p:txBody>
      </p:sp>
      <p:cxnSp>
        <p:nvCxnSpPr>
          <p:cNvPr id="25" name="Straight Arrow Connector 24"/>
          <p:cNvCxnSpPr>
            <a:stCxn id="11" idx="2"/>
            <a:endCxn id="24" idx="0"/>
          </p:cNvCxnSpPr>
          <p:nvPr/>
        </p:nvCxnSpPr>
        <p:spPr>
          <a:xfrm rot="5400000">
            <a:off x="6629400" y="4095750"/>
            <a:ext cx="304800" cy="1588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5791200" y="1504950"/>
            <a:ext cx="9898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 smtClean="0"/>
              <a:t>8.33 ms</a:t>
            </a:r>
            <a:endParaRPr lang="en-US" sz="1600" dirty="0"/>
          </a:p>
        </p:txBody>
      </p:sp>
      <p:sp>
        <p:nvSpPr>
          <p:cNvPr id="28" name="TextBox 27"/>
          <p:cNvSpPr txBox="1"/>
          <p:nvPr/>
        </p:nvSpPr>
        <p:spPr>
          <a:xfrm>
            <a:off x="6781800" y="2114550"/>
            <a:ext cx="2362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Simulation CPU budget</a:t>
            </a:r>
            <a:endParaRPr lang="en-US" sz="1600" dirty="0"/>
          </a:p>
        </p:txBody>
      </p:sp>
      <p:sp>
        <p:nvSpPr>
          <p:cNvPr id="29" name="TextBox 28"/>
          <p:cNvSpPr txBox="1"/>
          <p:nvPr/>
        </p:nvSpPr>
        <p:spPr>
          <a:xfrm>
            <a:off x="5791200" y="2114550"/>
            <a:ext cx="9898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 smtClean="0"/>
              <a:t>8.33 ms</a:t>
            </a:r>
            <a:endParaRPr lang="en-US" sz="1600" dirty="0"/>
          </a:p>
        </p:txBody>
      </p:sp>
      <p:sp>
        <p:nvSpPr>
          <p:cNvPr id="30" name="TextBox 29"/>
          <p:cNvSpPr txBox="1"/>
          <p:nvPr/>
        </p:nvSpPr>
        <p:spPr>
          <a:xfrm>
            <a:off x="6781800" y="2724150"/>
            <a:ext cx="2362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Render CPU budget</a:t>
            </a:r>
            <a:endParaRPr lang="en-US" sz="1600" dirty="0"/>
          </a:p>
        </p:txBody>
      </p:sp>
      <p:sp>
        <p:nvSpPr>
          <p:cNvPr id="31" name="TextBox 30"/>
          <p:cNvSpPr txBox="1"/>
          <p:nvPr/>
        </p:nvSpPr>
        <p:spPr>
          <a:xfrm>
            <a:off x="5791200" y="2724150"/>
            <a:ext cx="9898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 smtClean="0"/>
              <a:t>8.33 ms</a:t>
            </a:r>
            <a:endParaRPr lang="en-US" sz="1600" dirty="0"/>
          </a:p>
        </p:txBody>
      </p:sp>
      <p:sp>
        <p:nvSpPr>
          <p:cNvPr id="32" name="TextBox 31"/>
          <p:cNvSpPr txBox="1"/>
          <p:nvPr/>
        </p:nvSpPr>
        <p:spPr>
          <a:xfrm>
            <a:off x="6781800" y="3333750"/>
            <a:ext cx="2362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Half the max GPU queue</a:t>
            </a:r>
            <a:endParaRPr lang="en-US" sz="1600" dirty="0"/>
          </a:p>
        </p:txBody>
      </p:sp>
      <p:sp>
        <p:nvSpPr>
          <p:cNvPr id="33" name="TextBox 32"/>
          <p:cNvSpPr txBox="1"/>
          <p:nvPr/>
        </p:nvSpPr>
        <p:spPr>
          <a:xfrm>
            <a:off x="5791200" y="3333750"/>
            <a:ext cx="9898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 smtClean="0"/>
              <a:t>33.33 ms</a:t>
            </a:r>
            <a:endParaRPr lang="en-US" sz="1600" dirty="0"/>
          </a:p>
        </p:txBody>
      </p:sp>
      <p:sp>
        <p:nvSpPr>
          <p:cNvPr id="34" name="TextBox 33"/>
          <p:cNvSpPr txBox="1"/>
          <p:nvPr/>
        </p:nvSpPr>
        <p:spPr>
          <a:xfrm>
            <a:off x="6781800" y="3943350"/>
            <a:ext cx="2362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Half the video frame rate</a:t>
            </a:r>
            <a:endParaRPr lang="en-US" sz="1600" dirty="0"/>
          </a:p>
        </p:txBody>
      </p:sp>
      <p:sp>
        <p:nvSpPr>
          <p:cNvPr id="35" name="TextBox 34"/>
          <p:cNvSpPr txBox="1"/>
          <p:nvPr/>
        </p:nvSpPr>
        <p:spPr>
          <a:xfrm>
            <a:off x="5791200" y="3943350"/>
            <a:ext cx="9898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 smtClean="0"/>
              <a:t>8.33 ms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rendering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Must aim for a constant, guaranteed framerate</a:t>
            </a:r>
          </a:p>
          <a:p>
            <a:pPr lvl="1"/>
            <a:r>
              <a:rPr lang="en-US" dirty="0" smtClean="0"/>
              <a:t>At the screen’s refresh rate</a:t>
            </a:r>
          </a:p>
          <a:p>
            <a:r>
              <a:rPr lang="en-US" dirty="0" smtClean="0"/>
              <a:t>Budgeted for both: CPU and GPU</a:t>
            </a:r>
          </a:p>
          <a:p>
            <a:r>
              <a:rPr lang="en-US" dirty="0" smtClean="0"/>
              <a:t>Must </a:t>
            </a:r>
            <a:r>
              <a:rPr lang="en-US" dirty="0" smtClean="0"/>
              <a:t>be able to throttle back</a:t>
            </a:r>
          </a:p>
          <a:p>
            <a:pPr lvl="1"/>
            <a:r>
              <a:rPr lang="en-US" dirty="0" smtClean="0"/>
              <a:t>If frames take too long to render or simulate</a:t>
            </a:r>
          </a:p>
          <a:p>
            <a:pPr lvl="1"/>
            <a:r>
              <a:rPr lang="en-US" dirty="0" smtClean="0"/>
              <a:t>Keep all animation running at the intended speed</a:t>
            </a:r>
          </a:p>
          <a:p>
            <a:pPr lvl="1"/>
            <a:r>
              <a:rPr lang="en-US" dirty="0" smtClean="0"/>
              <a:t>Less framerate: more choppiness, not slower animation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Main loop – Constant-step simulation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200150"/>
            <a:ext cx="8153400" cy="3371850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en-US" sz="3200" dirty="0" err="1" smtClean="0">
                <a:solidFill>
                  <a:srgbClr val="000000"/>
                </a:solidFill>
                <a:latin typeface="Lucida Console"/>
              </a:rPr>
              <a:t>startTime</a:t>
            </a:r>
            <a:r>
              <a:rPr lang="en-US" sz="3200" dirty="0" smtClean="0">
                <a:solidFill>
                  <a:srgbClr val="808080"/>
                </a:solidFill>
                <a:latin typeface="Lucida Console"/>
              </a:rPr>
              <a:t> </a:t>
            </a:r>
            <a:r>
              <a:rPr lang="en-US" sz="3200" b="1" dirty="0" smtClean="0">
                <a:solidFill>
                  <a:srgbClr val="7F3F1F"/>
                </a:solidFill>
                <a:latin typeface="Lucida Console"/>
              </a:rPr>
              <a:t>=</a:t>
            </a:r>
            <a:r>
              <a:rPr lang="en-US" sz="3200" b="1" dirty="0" smtClean="0">
                <a:solidFill>
                  <a:srgbClr val="808080"/>
                </a:solidFill>
                <a:latin typeface="Lucida Console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Lucida Console"/>
              </a:rPr>
              <a:t>GetTime</a:t>
            </a:r>
            <a:r>
              <a:rPr lang="en-US" sz="3200" b="1" dirty="0" smtClean="0">
                <a:solidFill>
                  <a:srgbClr val="7F3F1F"/>
                </a:solidFill>
                <a:latin typeface="Lucida Console"/>
              </a:rPr>
              <a:t>();</a:t>
            </a:r>
            <a:endParaRPr lang="en-US" sz="3200" b="1" dirty="0" smtClean="0">
              <a:solidFill>
                <a:srgbClr val="808080"/>
              </a:solidFill>
              <a:latin typeface="Lucida Console"/>
            </a:endParaRPr>
          </a:p>
          <a:p>
            <a:pPr>
              <a:buNone/>
            </a:pPr>
            <a:r>
              <a:rPr lang="en-US" sz="3200" b="1" dirty="0" smtClean="0">
                <a:solidFill>
                  <a:srgbClr val="00007F"/>
                </a:solidFill>
                <a:latin typeface="Lucida Console"/>
              </a:rPr>
              <a:t>while</a:t>
            </a:r>
            <a:r>
              <a:rPr lang="en-US" sz="3200" b="1" dirty="0" smtClean="0">
                <a:solidFill>
                  <a:srgbClr val="808080"/>
                </a:solidFill>
                <a:latin typeface="Lucida Console"/>
              </a:rPr>
              <a:t> </a:t>
            </a:r>
            <a:r>
              <a:rPr lang="en-US" sz="3200" b="1" dirty="0" smtClean="0">
                <a:solidFill>
                  <a:srgbClr val="7F3F1F"/>
                </a:solidFill>
                <a:latin typeface="Lucida Console"/>
              </a:rPr>
              <a:t>(</a:t>
            </a:r>
            <a:r>
              <a:rPr lang="en-US" sz="3200" b="1" dirty="0" smtClean="0">
                <a:solidFill>
                  <a:srgbClr val="00007F"/>
                </a:solidFill>
                <a:latin typeface="Lucida Console"/>
              </a:rPr>
              <a:t>true</a:t>
            </a:r>
            <a:r>
              <a:rPr lang="en-US" sz="3200" b="1" dirty="0" smtClean="0">
                <a:solidFill>
                  <a:srgbClr val="7F3F1F"/>
                </a:solidFill>
                <a:latin typeface="Lucida Console"/>
              </a:rPr>
              <a:t>)</a:t>
            </a:r>
            <a:endParaRPr lang="en-US" sz="3200" b="1" dirty="0" smtClean="0">
              <a:solidFill>
                <a:srgbClr val="808080"/>
              </a:solidFill>
              <a:latin typeface="Lucida Console"/>
            </a:endParaRPr>
          </a:p>
          <a:p>
            <a:pPr>
              <a:buNone/>
            </a:pPr>
            <a:r>
              <a:rPr lang="en-US" sz="3200" b="1" dirty="0" smtClean="0">
                <a:solidFill>
                  <a:srgbClr val="7F3F1F"/>
                </a:solidFill>
                <a:latin typeface="Lucida Console"/>
              </a:rPr>
              <a:t>{</a:t>
            </a:r>
            <a:endParaRPr lang="en-US" sz="3200" b="1" dirty="0" smtClean="0">
              <a:solidFill>
                <a:srgbClr val="808080"/>
              </a:solidFill>
              <a:latin typeface="Lucida Console"/>
            </a:endParaRPr>
          </a:p>
          <a:p>
            <a:pPr>
              <a:buNone/>
            </a:pPr>
            <a:r>
              <a:rPr lang="en-US" sz="3200" dirty="0" smtClean="0">
                <a:solidFill>
                  <a:srgbClr val="808080"/>
                </a:solidFill>
                <a:latin typeface="Lucida Console"/>
              </a:rPr>
              <a:t>    </a:t>
            </a:r>
            <a:r>
              <a:rPr lang="en-US" sz="3200" dirty="0" smtClean="0">
                <a:solidFill>
                  <a:srgbClr val="000000"/>
                </a:solidFill>
                <a:latin typeface="Lucida Console"/>
              </a:rPr>
              <a:t>Process</a:t>
            </a:r>
            <a:r>
              <a:rPr lang="en-US" sz="3200" dirty="0" smtClean="0">
                <a:solidFill>
                  <a:srgbClr val="808080"/>
                </a:solidFill>
                <a:latin typeface="Lucida Console"/>
              </a:rPr>
              <a:t> </a:t>
            </a:r>
            <a:r>
              <a:rPr lang="en-US" sz="3200" dirty="0" smtClean="0">
                <a:solidFill>
                  <a:srgbClr val="000000"/>
                </a:solidFill>
                <a:latin typeface="Lucida Console"/>
              </a:rPr>
              <a:t>Windows</a:t>
            </a:r>
            <a:r>
              <a:rPr lang="en-US" sz="3200" dirty="0" smtClean="0">
                <a:solidFill>
                  <a:srgbClr val="808080"/>
                </a:solidFill>
                <a:latin typeface="Lucida Console"/>
              </a:rPr>
              <a:t> </a:t>
            </a:r>
            <a:r>
              <a:rPr lang="en-US" sz="3200" dirty="0" smtClean="0">
                <a:solidFill>
                  <a:srgbClr val="000000"/>
                </a:solidFill>
                <a:latin typeface="Lucida Console"/>
              </a:rPr>
              <a:t>messages</a:t>
            </a:r>
            <a:r>
              <a:rPr lang="en-US" sz="3200" dirty="0" smtClean="0">
                <a:solidFill>
                  <a:srgbClr val="808080"/>
                </a:solidFill>
                <a:latin typeface="Lucida Console"/>
              </a:rPr>
              <a:t> </a:t>
            </a:r>
            <a:r>
              <a:rPr lang="en-US" sz="3200" b="1" dirty="0" smtClean="0">
                <a:solidFill>
                  <a:srgbClr val="7F3F1F"/>
                </a:solidFill>
                <a:latin typeface="Lucida Console"/>
              </a:rPr>
              <a:t>(</a:t>
            </a:r>
            <a:r>
              <a:rPr lang="en-US" sz="3200" dirty="0" smtClean="0">
                <a:solidFill>
                  <a:srgbClr val="000000"/>
                </a:solidFill>
                <a:latin typeface="Lucida Console"/>
              </a:rPr>
              <a:t>keep</a:t>
            </a:r>
            <a:r>
              <a:rPr lang="en-US" sz="3200" dirty="0" smtClean="0">
                <a:solidFill>
                  <a:srgbClr val="808080"/>
                </a:solidFill>
                <a:latin typeface="Lucida Console"/>
              </a:rPr>
              <a:t> </a:t>
            </a:r>
            <a:r>
              <a:rPr lang="en-US" sz="3200" dirty="0" smtClean="0">
                <a:solidFill>
                  <a:srgbClr val="000000"/>
                </a:solidFill>
                <a:latin typeface="Lucida Console"/>
              </a:rPr>
              <a:t>it</a:t>
            </a:r>
            <a:r>
              <a:rPr lang="en-US" sz="3200" dirty="0" smtClean="0">
                <a:solidFill>
                  <a:srgbClr val="808080"/>
                </a:solidFill>
                <a:latin typeface="Lucida Console"/>
              </a:rPr>
              <a:t> </a:t>
            </a:r>
            <a:r>
              <a:rPr lang="en-US" sz="3200" dirty="0" smtClean="0">
                <a:solidFill>
                  <a:srgbClr val="000000"/>
                </a:solidFill>
                <a:latin typeface="Lucida Console"/>
              </a:rPr>
              <a:t>happy</a:t>
            </a:r>
            <a:r>
              <a:rPr lang="en-US" sz="3200" b="1" dirty="0" smtClean="0">
                <a:solidFill>
                  <a:srgbClr val="7F3F1F"/>
                </a:solidFill>
                <a:latin typeface="Lucida Console"/>
              </a:rPr>
              <a:t>)</a:t>
            </a:r>
            <a:endParaRPr lang="en-US" sz="3200" b="1" dirty="0" smtClean="0">
              <a:solidFill>
                <a:srgbClr val="808080"/>
              </a:solidFill>
              <a:latin typeface="Lucida Console"/>
            </a:endParaRPr>
          </a:p>
          <a:p>
            <a:pPr>
              <a:buNone/>
            </a:pPr>
            <a:r>
              <a:rPr lang="en-US" sz="3200" dirty="0" smtClean="0">
                <a:solidFill>
                  <a:srgbClr val="808080"/>
                </a:solidFill>
                <a:latin typeface="Lucida Console"/>
              </a:rPr>
              <a:t>    </a:t>
            </a:r>
            <a:r>
              <a:rPr lang="en-US" sz="3200" dirty="0" smtClean="0">
                <a:solidFill>
                  <a:srgbClr val="000000"/>
                </a:solidFill>
                <a:latin typeface="Lucida Console"/>
              </a:rPr>
              <a:t>Read</a:t>
            </a:r>
            <a:r>
              <a:rPr lang="en-US" sz="3200" dirty="0" smtClean="0">
                <a:solidFill>
                  <a:srgbClr val="808080"/>
                </a:solidFill>
                <a:latin typeface="Lucida Console"/>
              </a:rPr>
              <a:t> </a:t>
            </a:r>
            <a:r>
              <a:rPr lang="en-US" sz="3200" dirty="0" smtClean="0">
                <a:solidFill>
                  <a:srgbClr val="000000"/>
                </a:solidFill>
                <a:latin typeface="Lucida Console"/>
              </a:rPr>
              <a:t>simulation</a:t>
            </a:r>
            <a:r>
              <a:rPr lang="en-US" sz="3200" dirty="0" smtClean="0">
                <a:solidFill>
                  <a:srgbClr val="808080"/>
                </a:solidFill>
                <a:latin typeface="Lucida Console"/>
              </a:rPr>
              <a:t> </a:t>
            </a:r>
            <a:r>
              <a:rPr lang="en-US" sz="3200" dirty="0" smtClean="0">
                <a:solidFill>
                  <a:srgbClr val="000000"/>
                </a:solidFill>
                <a:latin typeface="Lucida Console"/>
              </a:rPr>
              <a:t>inputs</a:t>
            </a:r>
            <a:endParaRPr lang="en-US" sz="3200" dirty="0" smtClean="0">
              <a:solidFill>
                <a:srgbClr val="808080"/>
              </a:solidFill>
              <a:latin typeface="Lucida Console"/>
            </a:endParaRPr>
          </a:p>
          <a:p>
            <a:pPr>
              <a:buNone/>
            </a:pPr>
            <a:r>
              <a:rPr lang="en-US" sz="3200" dirty="0" smtClean="0">
                <a:solidFill>
                  <a:srgbClr val="808080"/>
                </a:solidFill>
                <a:latin typeface="Lucida Console"/>
              </a:rPr>
              <a:t>    </a:t>
            </a:r>
            <a:r>
              <a:rPr lang="en-US" sz="3200" dirty="0" smtClean="0">
                <a:solidFill>
                  <a:srgbClr val="000000"/>
                </a:solidFill>
                <a:latin typeface="Lucida Console"/>
              </a:rPr>
              <a:t>time</a:t>
            </a:r>
            <a:r>
              <a:rPr lang="en-US" sz="3200" dirty="0" smtClean="0">
                <a:solidFill>
                  <a:srgbClr val="808080"/>
                </a:solidFill>
                <a:latin typeface="Lucida Console"/>
              </a:rPr>
              <a:t> </a:t>
            </a:r>
            <a:r>
              <a:rPr lang="en-US" sz="3200" b="1" dirty="0" smtClean="0">
                <a:solidFill>
                  <a:srgbClr val="7F3F1F"/>
                </a:solidFill>
                <a:latin typeface="Lucida Console"/>
              </a:rPr>
              <a:t>=</a:t>
            </a:r>
            <a:r>
              <a:rPr lang="en-US" sz="3200" b="1" dirty="0" smtClean="0">
                <a:solidFill>
                  <a:srgbClr val="808080"/>
                </a:solidFill>
                <a:latin typeface="Lucida Console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Lucida Console"/>
              </a:rPr>
              <a:t>GetTime</a:t>
            </a:r>
            <a:r>
              <a:rPr lang="en-US" sz="3200" b="1" dirty="0" smtClean="0">
                <a:solidFill>
                  <a:srgbClr val="7F3F1F"/>
                </a:solidFill>
                <a:latin typeface="Lucida Console"/>
              </a:rPr>
              <a:t>();</a:t>
            </a:r>
            <a:endParaRPr lang="en-US" sz="3200" b="1" dirty="0" smtClean="0">
              <a:solidFill>
                <a:srgbClr val="808080"/>
              </a:solidFill>
              <a:latin typeface="Lucida Console"/>
            </a:endParaRPr>
          </a:p>
          <a:p>
            <a:pPr>
              <a:buNone/>
            </a:pPr>
            <a:r>
              <a:rPr lang="en-US" sz="3200" dirty="0" smtClean="0">
                <a:solidFill>
                  <a:srgbClr val="808080"/>
                </a:solidFill>
                <a:latin typeface="Lucida Console"/>
              </a:rPr>
              <a:t>    </a:t>
            </a:r>
            <a:r>
              <a:rPr lang="en-US" sz="3200" b="1" dirty="0" smtClean="0">
                <a:solidFill>
                  <a:srgbClr val="00007F"/>
                </a:solidFill>
                <a:latin typeface="Lucida Console"/>
              </a:rPr>
              <a:t>while</a:t>
            </a:r>
            <a:r>
              <a:rPr lang="en-US" sz="3200" b="1" dirty="0" smtClean="0">
                <a:solidFill>
                  <a:srgbClr val="808080"/>
                </a:solidFill>
                <a:latin typeface="Lucida Console"/>
              </a:rPr>
              <a:t> </a:t>
            </a:r>
            <a:r>
              <a:rPr lang="en-US" sz="3200" b="1" dirty="0" smtClean="0">
                <a:solidFill>
                  <a:srgbClr val="7F3F1F"/>
                </a:solidFill>
                <a:latin typeface="Lucida Console"/>
              </a:rPr>
              <a:t>(</a:t>
            </a:r>
            <a:r>
              <a:rPr lang="en-US" sz="3200" dirty="0" smtClean="0">
                <a:solidFill>
                  <a:srgbClr val="000000"/>
                </a:solidFill>
                <a:latin typeface="Lucida Console"/>
              </a:rPr>
              <a:t>time</a:t>
            </a:r>
            <a:r>
              <a:rPr lang="en-US" sz="3200" b="1" dirty="0" smtClean="0">
                <a:solidFill>
                  <a:srgbClr val="808080"/>
                </a:solidFill>
                <a:latin typeface="Lucida Console"/>
              </a:rPr>
              <a:t> </a:t>
            </a:r>
            <a:r>
              <a:rPr lang="en-US" sz="3200" b="1" dirty="0" smtClean="0">
                <a:solidFill>
                  <a:srgbClr val="000000"/>
                </a:solidFill>
                <a:latin typeface="Lucida Console"/>
              </a:rPr>
              <a:t>–</a:t>
            </a:r>
            <a:r>
              <a:rPr lang="en-US" sz="3200" b="1" dirty="0" smtClean="0">
                <a:solidFill>
                  <a:srgbClr val="808080"/>
                </a:solidFill>
                <a:latin typeface="Lucida Console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Lucida Console"/>
              </a:rPr>
              <a:t>startTime</a:t>
            </a:r>
            <a:r>
              <a:rPr lang="en-US" sz="3200" b="1" dirty="0" smtClean="0">
                <a:solidFill>
                  <a:srgbClr val="808080"/>
                </a:solidFill>
                <a:latin typeface="Lucida Console"/>
              </a:rPr>
              <a:t> </a:t>
            </a:r>
            <a:r>
              <a:rPr lang="en-US" sz="3200" b="1" dirty="0" smtClean="0">
                <a:solidFill>
                  <a:srgbClr val="7F3F1F"/>
                </a:solidFill>
                <a:latin typeface="Lucida Console"/>
              </a:rPr>
              <a:t>&gt;</a:t>
            </a:r>
            <a:r>
              <a:rPr lang="en-US" sz="3200" b="1" dirty="0" smtClean="0">
                <a:solidFill>
                  <a:srgbClr val="808080"/>
                </a:solidFill>
                <a:latin typeface="Lucida Console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Lucida Console"/>
              </a:rPr>
              <a:t>frameTime</a:t>
            </a:r>
            <a:r>
              <a:rPr lang="en-US" sz="3200" b="1" dirty="0" smtClean="0">
                <a:solidFill>
                  <a:srgbClr val="7F3F1F"/>
                </a:solidFill>
                <a:latin typeface="Lucida Console"/>
              </a:rPr>
              <a:t>)</a:t>
            </a:r>
            <a:endParaRPr lang="en-US" sz="3200" b="1" dirty="0" smtClean="0">
              <a:solidFill>
                <a:srgbClr val="808080"/>
              </a:solidFill>
              <a:latin typeface="Lucida Console"/>
            </a:endParaRPr>
          </a:p>
          <a:p>
            <a:pPr>
              <a:buNone/>
            </a:pPr>
            <a:r>
              <a:rPr lang="en-US" sz="3200" dirty="0" smtClean="0">
                <a:solidFill>
                  <a:srgbClr val="808080"/>
                </a:solidFill>
                <a:latin typeface="Lucida Console"/>
              </a:rPr>
              <a:t>    </a:t>
            </a:r>
            <a:r>
              <a:rPr lang="en-US" sz="3200" b="1" dirty="0" smtClean="0">
                <a:solidFill>
                  <a:srgbClr val="7F3F1F"/>
                </a:solidFill>
                <a:latin typeface="Lucida Console"/>
              </a:rPr>
              <a:t>{</a:t>
            </a:r>
            <a:endParaRPr lang="en-US" sz="3200" b="1" dirty="0" smtClean="0">
              <a:solidFill>
                <a:srgbClr val="808080"/>
              </a:solidFill>
              <a:latin typeface="Lucida Console"/>
            </a:endParaRPr>
          </a:p>
          <a:p>
            <a:pPr>
              <a:buNone/>
            </a:pPr>
            <a:r>
              <a:rPr lang="en-US" sz="3200" dirty="0" smtClean="0">
                <a:solidFill>
                  <a:srgbClr val="808080"/>
                </a:solidFill>
                <a:latin typeface="Lucida Console"/>
              </a:rPr>
              <a:t>        </a:t>
            </a:r>
            <a:r>
              <a:rPr lang="en-US" sz="3200" dirty="0" err="1" smtClean="0">
                <a:solidFill>
                  <a:srgbClr val="000000"/>
                </a:solidFill>
                <a:latin typeface="Lucida Console"/>
              </a:rPr>
              <a:t>startTime</a:t>
            </a:r>
            <a:r>
              <a:rPr lang="en-US" sz="3200" dirty="0" smtClean="0">
                <a:solidFill>
                  <a:srgbClr val="808080"/>
                </a:solidFill>
                <a:latin typeface="Lucida Console"/>
              </a:rPr>
              <a:t> </a:t>
            </a:r>
            <a:r>
              <a:rPr lang="en-US" sz="3200" b="1" dirty="0" smtClean="0">
                <a:solidFill>
                  <a:srgbClr val="7F3F1F"/>
                </a:solidFill>
                <a:latin typeface="Lucida Console"/>
              </a:rPr>
              <a:t>+=</a:t>
            </a:r>
            <a:r>
              <a:rPr lang="en-US" sz="3200" b="1" dirty="0" smtClean="0">
                <a:solidFill>
                  <a:srgbClr val="808080"/>
                </a:solidFill>
                <a:latin typeface="Lucida Console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Lucida Console"/>
              </a:rPr>
              <a:t>frameTime</a:t>
            </a:r>
            <a:r>
              <a:rPr lang="en-US" sz="3200" b="1" dirty="0" smtClean="0">
                <a:solidFill>
                  <a:srgbClr val="7F3F1F"/>
                </a:solidFill>
                <a:latin typeface="Lucida Console"/>
              </a:rPr>
              <a:t>;</a:t>
            </a:r>
            <a:endParaRPr lang="en-US" sz="3200" b="1" dirty="0" smtClean="0">
              <a:solidFill>
                <a:srgbClr val="808080"/>
              </a:solidFill>
              <a:latin typeface="Lucida Console"/>
            </a:endParaRPr>
          </a:p>
          <a:p>
            <a:pPr>
              <a:buNone/>
            </a:pPr>
            <a:r>
              <a:rPr lang="en-US" sz="3200" dirty="0" smtClean="0">
                <a:solidFill>
                  <a:srgbClr val="808080"/>
                </a:solidFill>
                <a:latin typeface="Lucida Console"/>
              </a:rPr>
              <a:t>        </a:t>
            </a:r>
            <a:r>
              <a:rPr lang="en-US" sz="3200" dirty="0" smtClean="0">
                <a:solidFill>
                  <a:srgbClr val="000000"/>
                </a:solidFill>
                <a:latin typeface="Lucida Console"/>
              </a:rPr>
              <a:t>Run</a:t>
            </a:r>
            <a:r>
              <a:rPr lang="en-US" sz="3200" dirty="0" smtClean="0">
                <a:solidFill>
                  <a:srgbClr val="808080"/>
                </a:solidFill>
                <a:latin typeface="Lucida Console"/>
              </a:rPr>
              <a:t> </a:t>
            </a:r>
            <a:r>
              <a:rPr lang="en-US" sz="3200" dirty="0" smtClean="0">
                <a:solidFill>
                  <a:srgbClr val="000000"/>
                </a:solidFill>
                <a:latin typeface="Lucida Console"/>
              </a:rPr>
              <a:t>simulation</a:t>
            </a:r>
            <a:endParaRPr lang="en-US" sz="3200" dirty="0" smtClean="0">
              <a:solidFill>
                <a:srgbClr val="808080"/>
              </a:solidFill>
              <a:latin typeface="Lucida Console"/>
            </a:endParaRPr>
          </a:p>
          <a:p>
            <a:pPr>
              <a:buNone/>
            </a:pPr>
            <a:r>
              <a:rPr lang="en-US" sz="3200" dirty="0" smtClean="0">
                <a:solidFill>
                  <a:srgbClr val="808080"/>
                </a:solidFill>
                <a:latin typeface="Lucida Console"/>
              </a:rPr>
              <a:t>    </a:t>
            </a:r>
            <a:r>
              <a:rPr lang="en-US" sz="3200" b="1" dirty="0" smtClean="0">
                <a:solidFill>
                  <a:srgbClr val="7F3F1F"/>
                </a:solidFill>
                <a:latin typeface="Lucida Console"/>
              </a:rPr>
              <a:t>}</a:t>
            </a:r>
            <a:endParaRPr lang="en-US" sz="3200" b="1" dirty="0" smtClean="0">
              <a:solidFill>
                <a:srgbClr val="808080"/>
              </a:solidFill>
              <a:latin typeface="Lucida Console"/>
            </a:endParaRPr>
          </a:p>
          <a:p>
            <a:pPr>
              <a:buNone/>
            </a:pPr>
            <a:r>
              <a:rPr lang="en-US" sz="3200" dirty="0" smtClean="0">
                <a:solidFill>
                  <a:srgbClr val="808080"/>
                </a:solidFill>
                <a:latin typeface="Lucida Console"/>
              </a:rPr>
              <a:t>    </a:t>
            </a:r>
            <a:r>
              <a:rPr lang="en-US" sz="3200" dirty="0" smtClean="0">
                <a:solidFill>
                  <a:srgbClr val="000000"/>
                </a:solidFill>
                <a:latin typeface="Lucida Console"/>
              </a:rPr>
              <a:t>Render</a:t>
            </a:r>
            <a:r>
              <a:rPr lang="en-US" sz="3200" dirty="0" smtClean="0">
                <a:solidFill>
                  <a:srgbClr val="808080"/>
                </a:solidFill>
                <a:latin typeface="Lucida Console"/>
              </a:rPr>
              <a:t> </a:t>
            </a:r>
            <a:r>
              <a:rPr lang="en-US" sz="3200" dirty="0" smtClean="0">
                <a:solidFill>
                  <a:srgbClr val="000000"/>
                </a:solidFill>
                <a:latin typeface="Lucida Console"/>
              </a:rPr>
              <a:t>frame</a:t>
            </a:r>
            <a:r>
              <a:rPr lang="en-US" sz="3200" b="1" dirty="0" smtClean="0">
                <a:solidFill>
                  <a:srgbClr val="7F3F1F"/>
                </a:solidFill>
                <a:latin typeface="Lucida Console"/>
              </a:rPr>
              <a:t>((</a:t>
            </a:r>
            <a:r>
              <a:rPr lang="en-US" sz="3200" dirty="0" smtClean="0">
                <a:solidFill>
                  <a:srgbClr val="000000"/>
                </a:solidFill>
                <a:latin typeface="Lucida Console"/>
              </a:rPr>
              <a:t>time</a:t>
            </a:r>
            <a:r>
              <a:rPr lang="en-US" sz="3200" b="1" dirty="0" smtClean="0">
                <a:solidFill>
                  <a:srgbClr val="808080"/>
                </a:solidFill>
                <a:latin typeface="Lucida Console"/>
              </a:rPr>
              <a:t> </a:t>
            </a:r>
            <a:r>
              <a:rPr lang="en-US" sz="3200" b="1" dirty="0" smtClean="0">
                <a:solidFill>
                  <a:srgbClr val="000000"/>
                </a:solidFill>
                <a:latin typeface="Lucida Console"/>
              </a:rPr>
              <a:t>–</a:t>
            </a:r>
            <a:r>
              <a:rPr lang="en-US" sz="3200" b="1" dirty="0" smtClean="0">
                <a:solidFill>
                  <a:srgbClr val="808080"/>
                </a:solidFill>
                <a:latin typeface="Lucida Console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Lucida Console"/>
              </a:rPr>
              <a:t>startTime</a:t>
            </a:r>
            <a:r>
              <a:rPr lang="en-US" sz="3200" b="1" dirty="0" smtClean="0">
                <a:solidFill>
                  <a:srgbClr val="7F3F1F"/>
                </a:solidFill>
                <a:latin typeface="Lucida Console"/>
              </a:rPr>
              <a:t>)</a:t>
            </a:r>
            <a:r>
              <a:rPr lang="en-US" sz="3200" b="1" dirty="0" smtClean="0">
                <a:solidFill>
                  <a:srgbClr val="808080"/>
                </a:solidFill>
                <a:latin typeface="Lucida Console"/>
              </a:rPr>
              <a:t> </a:t>
            </a:r>
            <a:r>
              <a:rPr lang="en-US" sz="3200" b="1" dirty="0" smtClean="0">
                <a:solidFill>
                  <a:srgbClr val="7F3F1F"/>
                </a:solidFill>
                <a:latin typeface="Lucida Console"/>
              </a:rPr>
              <a:t>/</a:t>
            </a:r>
            <a:r>
              <a:rPr lang="en-US" sz="3200" b="1" dirty="0" smtClean="0">
                <a:solidFill>
                  <a:srgbClr val="808080"/>
                </a:solidFill>
                <a:latin typeface="Lucida Console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Lucida Console"/>
              </a:rPr>
              <a:t>frameTime</a:t>
            </a:r>
            <a:r>
              <a:rPr lang="en-US" sz="3200" b="1" dirty="0" smtClean="0">
                <a:solidFill>
                  <a:srgbClr val="7F3F1F"/>
                </a:solidFill>
                <a:latin typeface="Lucida Console"/>
              </a:rPr>
              <a:t>)</a:t>
            </a:r>
            <a:endParaRPr lang="en-US" sz="3200" b="1" dirty="0" smtClean="0">
              <a:solidFill>
                <a:srgbClr val="808080"/>
              </a:solidFill>
              <a:latin typeface="Lucida Console"/>
            </a:endParaRPr>
          </a:p>
          <a:p>
            <a:pPr>
              <a:buNone/>
            </a:pPr>
            <a:r>
              <a:rPr lang="en-US" sz="3200" b="1" dirty="0" smtClean="0">
                <a:solidFill>
                  <a:srgbClr val="7F3F1F"/>
                </a:solidFill>
                <a:latin typeface="Lucida Console"/>
              </a:rPr>
              <a:t>}</a:t>
            </a:r>
            <a:endParaRPr lang="en-US" sz="3200" b="1" dirty="0" smtClean="0">
              <a:solidFill>
                <a:srgbClr val="808080"/>
              </a:solidFill>
              <a:latin typeface="Lucida Console"/>
            </a:endParaRPr>
          </a:p>
          <a:p>
            <a:endParaRPr lang="en-US" b="1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7324</TotalTime>
  <Words>525</Words>
  <Application>Microsoft Office PowerPoint</Application>
  <PresentationFormat>On-screen Show (16:9)</PresentationFormat>
  <Paragraphs>103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Median</vt:lpstr>
      <vt:lpstr>UW Extension  Certificate Program in Game Development   2nd quarter: Advanced Graphics</vt:lpstr>
      <vt:lpstr>Goals</vt:lpstr>
      <vt:lpstr>The game’s main loop</vt:lpstr>
      <vt:lpstr>The game simulation</vt:lpstr>
      <vt:lpstr>Non-gameplay simulation tasks</vt:lpstr>
      <vt:lpstr>The input</vt:lpstr>
      <vt:lpstr>Latency</vt:lpstr>
      <vt:lpstr>The rendering</vt:lpstr>
      <vt:lpstr>Main loop – Constant-step simulation</vt:lpstr>
      <vt:lpstr>Main loop – Variable-step simulation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JCAB</dc:creator>
  <cp:lastModifiedBy>JCAB</cp:lastModifiedBy>
  <cp:revision>655</cp:revision>
  <dcterms:created xsi:type="dcterms:W3CDTF">2007-12-02T23:11:43Z</dcterms:created>
  <dcterms:modified xsi:type="dcterms:W3CDTF">2010-02-25T06:34:00Z</dcterms:modified>
</cp:coreProperties>
</file>