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31"/>
  </p:notesMasterIdLst>
  <p:sldIdLst>
    <p:sldId id="256" r:id="rId2"/>
    <p:sldId id="262" r:id="rId3"/>
    <p:sldId id="261" r:id="rId4"/>
    <p:sldId id="263" r:id="rId5"/>
    <p:sldId id="264" r:id="rId6"/>
    <p:sldId id="265" r:id="rId7"/>
    <p:sldId id="266" r:id="rId8"/>
    <p:sldId id="267" r:id="rId9"/>
    <p:sldId id="268" r:id="rId10"/>
    <p:sldId id="279" r:id="rId11"/>
    <p:sldId id="284" r:id="rId12"/>
    <p:sldId id="280" r:id="rId13"/>
    <p:sldId id="278" r:id="rId14"/>
    <p:sldId id="281" r:id="rId15"/>
    <p:sldId id="270" r:id="rId16"/>
    <p:sldId id="285" r:id="rId17"/>
    <p:sldId id="271" r:id="rId18"/>
    <p:sldId id="269" r:id="rId19"/>
    <p:sldId id="272" r:id="rId20"/>
    <p:sldId id="273" r:id="rId21"/>
    <p:sldId id="274" r:id="rId22"/>
    <p:sldId id="275" r:id="rId23"/>
    <p:sldId id="276" r:id="rId24"/>
    <p:sldId id="286" r:id="rId25"/>
    <p:sldId id="282" r:id="rId26"/>
    <p:sldId id="283" r:id="rId27"/>
    <p:sldId id="257" r:id="rId28"/>
    <p:sldId id="258" r:id="rId29"/>
    <p:sldId id="260" r:id="rId3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175" autoAdjust="0"/>
  </p:normalViewPr>
  <p:slideViewPr>
    <p:cSldViewPr>
      <p:cViewPr varScale="1">
        <p:scale>
          <a:sx n="92" d="100"/>
          <a:sy n="92" d="100"/>
        </p:scale>
        <p:origin x="-53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E678BAE2-0AFB-45C2-966F-378D0A28329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C0B888-63F0-4C24-8B65-04A2122FED05}" type="slidenum">
              <a:rPr lang="en-US"/>
              <a:pPr/>
              <a:t>3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Big Lie:  The arrows in the preceding page represent physical quantities being transmitted undistorted.</a:t>
            </a:r>
          </a:p>
          <a:p>
            <a:r>
              <a:rPr lang="en-US"/>
              <a:t>The Big Coincidence:  The distortions sort of cancel out.</a:t>
            </a:r>
          </a:p>
          <a:p>
            <a:r>
              <a:rPr lang="en-US"/>
              <a:t>The Big Deal:  The distortions make things look much worse than they have to, if you’re not careful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481C1E-5422-4029-B87C-105D8FB219EC}" type="slidenum">
              <a:rPr lang="en-US"/>
              <a:pPr/>
              <a:t>5</a:t>
            </a:fld>
            <a:endParaRPr lang="en-US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Anecdote:  All sorts of things have an associated “gamma”.  For instance, football pointspreads.  Suppose I pick the Steelers by 11 on Sunday, and they win by 1.  I’m 10 points off.  Now suppose I pick the Steelers by 30 and they win by 40.  I’m still 10 points off.  But in some very intuitive sense, the 10 points in the first case </a:t>
            </a:r>
            <a:r>
              <a:rPr lang="en-US" i="1"/>
              <a:t>means</a:t>
            </a:r>
            <a:r>
              <a:rPr lang="en-US"/>
              <a:t> more than the 10 points in the second case.  The same is true of equal steps in brightness.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E14F9F-20A4-4334-A552-9D7763A130D7}" type="slidenum">
              <a:rPr lang="en-US"/>
              <a:pPr/>
              <a:t>20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Decompression should take place in sRGB, because compression is a perceptual method --- want to minimize error in gamma space.</a:t>
            </a:r>
          </a:p>
          <a:p>
            <a:r>
              <a:rPr lang="en-US"/>
              <a:t>Filtering should take place in Linear, because it is a physical method --- approximate incoming intensity at an intermediate point.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257300"/>
            <a:ext cx="7772400" cy="1371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99E6C03-1D2F-4067-BFAE-294F5DE326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73FB24-E22E-48CE-9268-78C03541EE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85750"/>
            <a:ext cx="2057400" cy="4286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85750"/>
            <a:ext cx="6019800" cy="4286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E772F3-52F6-4AD2-9592-0BE7B43D49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0"/>
            <a:ext cx="8229600" cy="1028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485900"/>
            <a:ext cx="4038600" cy="3086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4038600" cy="3086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A7B30ADB-0272-48D0-9FD7-F147547FD4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975066-0727-4B75-ADF8-5C29173394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62CD86-CD1B-46D5-8295-288B60A6C0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40386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40386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979912-CC2F-4E68-8E73-350EBE64D3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D45750-684A-4CD0-894F-29F80F3468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1C2C84-2114-47A3-9032-4D205D7B33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7FBF02-804D-44CA-B6DF-6E345D6F93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83A1CE-48A5-4262-A257-54880A75C0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FE2B92-2B8D-4B18-9E83-EE6672A865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85750"/>
            <a:ext cx="82296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85900"/>
            <a:ext cx="82296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F5C24794-201A-44B9-8C10-25E144BEDD42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richaines.com/" TargetMode="External"/><Relationship Id="rId3" Type="http://schemas.openxmlformats.org/officeDocument/2006/relationships/hyperlink" Target="http://www.poynton.com/PDFs/TIDV/Gamma.pdf" TargetMode="External"/><Relationship Id="rId7" Type="http://schemas.openxmlformats.org/officeDocument/2006/relationships/hyperlink" Target="http://www.cs.lth.se/~tam/" TargetMode="External"/><Relationship Id="rId2" Type="http://schemas.openxmlformats.org/officeDocument/2006/relationships/hyperlink" Target="http://books.google.com/books?id=ra1lcAwgvq4C&amp;pg=RA1-PA630&amp;dq=gamma-encoding&amp;lr=&amp;as_brr=3&amp;ei=WHfDR6q4J4OmswOGiZXPDw&amp;sig=OYiWf7BJ2ACTek1UAsbcXOIlvP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nyhere.com/gward/hdrenc/hdr_encodings.html" TargetMode="External"/><Relationship Id="rId5" Type="http://schemas.openxmlformats.org/officeDocument/2006/relationships/hyperlink" Target="http://www.graphics.cornell.edu/~westin/gamma/gamma.html" TargetMode="External"/><Relationship Id="rId10" Type="http://schemas.openxmlformats.org/officeDocument/2006/relationships/hyperlink" Target="http://www.realtimerendering.com/" TargetMode="External"/><Relationship Id="rId4" Type="http://schemas.openxmlformats.org/officeDocument/2006/relationships/hyperlink" Target="http://en.wikipedia.org/wiki/Gamma_correction" TargetMode="External"/><Relationship Id="rId9" Type="http://schemas.openxmlformats.org/officeDocument/2006/relationships/hyperlink" Target="http://www.renderwonk.com/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2.xls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371600"/>
          </a:xfrm>
        </p:spPr>
        <p:txBody>
          <a:bodyPr/>
          <a:lstStyle/>
          <a:p>
            <a:r>
              <a:rPr lang="en-US" sz="4000"/>
              <a:t>Gamma:  Our annoying friend</a:t>
            </a:r>
            <a:br>
              <a:rPr lang="en-US" sz="4000"/>
            </a:br>
            <a:r>
              <a:rPr lang="en-US" sz="4000"/>
              <a:t/>
            </a:r>
            <a:br>
              <a:rPr lang="en-US" sz="4000"/>
            </a:br>
            <a:endParaRPr lang="en-US" sz="4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if I don’t want to?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5900"/>
            <a:ext cx="8229600" cy="32004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Can I avoid gamma?</a:t>
            </a:r>
          </a:p>
          <a:p>
            <a:pPr lvl="1"/>
            <a:r>
              <a:rPr lang="en-US" dirty="0"/>
              <a:t>Not unless you invent your own monitor</a:t>
            </a:r>
          </a:p>
          <a:p>
            <a:r>
              <a:rPr lang="en-US" dirty="0"/>
              <a:t>Can I ignore gamma?</a:t>
            </a:r>
          </a:p>
          <a:p>
            <a:pPr lvl="1"/>
            <a:r>
              <a:rPr lang="en-US" dirty="0"/>
              <a:t>Yes, if you do no physical calculation</a:t>
            </a:r>
          </a:p>
          <a:p>
            <a:pPr lvl="1"/>
            <a:r>
              <a:rPr lang="en-US" dirty="0"/>
              <a:t>Or if you don’t care</a:t>
            </a:r>
          </a:p>
          <a:p>
            <a:pPr lvl="1"/>
            <a:r>
              <a:rPr lang="en-US" dirty="0"/>
              <a:t>But you leave a lot of available precision unused</a:t>
            </a:r>
          </a:p>
          <a:p>
            <a:pPr lvl="1"/>
            <a:r>
              <a:rPr lang="en-US" dirty="0"/>
              <a:t>How much, you ask?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Banding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0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371600"/>
            <a:ext cx="4876800" cy="3657600"/>
          </a:xfrm>
          <a:prstGeom prst="rect">
            <a:avLst/>
          </a:prstGeom>
          <a:noFill/>
        </p:spPr>
      </p:pic>
      <p:pic>
        <p:nvPicPr>
          <p:cNvPr id="5120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1371600"/>
            <a:ext cx="4876800" cy="3657600"/>
          </a:xfrm>
          <a:prstGeom prst="rect">
            <a:avLst/>
          </a:prstGeom>
          <a:noFill/>
        </p:spPr>
      </p:pic>
      <p:pic>
        <p:nvPicPr>
          <p:cNvPr id="5120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0088" y="2514600"/>
            <a:ext cx="7758112" cy="13215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many bits are enough?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Rule of thumb: We distinguish intensities which are more than about 1% apart</a:t>
            </a:r>
          </a:p>
          <a:p>
            <a:r>
              <a:rPr lang="en-US" dirty="0"/>
              <a:t>Rule of thumb: We can see an intensity range of about 100:1</a:t>
            </a:r>
          </a:p>
          <a:p>
            <a:r>
              <a:rPr lang="en-US" dirty="0"/>
              <a:t>Brighter or darker than this, we compensate by pupils contracting or dilating (change of exposure)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many bits are enough?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5900"/>
            <a:ext cx="8229600" cy="3200400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/>
              <a:t>To represent all perceptible intensities:</a:t>
            </a:r>
          </a:p>
          <a:p>
            <a:r>
              <a:rPr lang="en-US" sz="2800" dirty="0"/>
              <a:t>Linear space:</a:t>
            </a:r>
          </a:p>
          <a:p>
            <a:pPr lvl="1"/>
            <a:r>
              <a:rPr lang="en-US" sz="2400" dirty="0"/>
              <a:t>~10,000 values (</a:t>
            </a:r>
            <a:r>
              <a:rPr lang="en-US" sz="2400" dirty="0">
                <a:solidFill>
                  <a:schemeClr val="folHlink"/>
                </a:solidFill>
              </a:rPr>
              <a:t>1.00, 1.01, 1.02, … 100.00</a:t>
            </a:r>
            <a:r>
              <a:rPr lang="en-US" sz="2400" dirty="0"/>
              <a:t>)</a:t>
            </a:r>
          </a:p>
          <a:p>
            <a:pPr lvl="1"/>
            <a:r>
              <a:rPr lang="en-US" sz="2400" dirty="0"/>
              <a:t>13-14 bits (2</a:t>
            </a:r>
            <a:r>
              <a:rPr lang="en-US" sz="2400" baseline="30000" dirty="0"/>
              <a:t>13</a:t>
            </a:r>
            <a:r>
              <a:rPr lang="en-US" sz="2400" dirty="0"/>
              <a:t> = 8192; 2</a:t>
            </a:r>
            <a:r>
              <a:rPr lang="en-US" sz="2400" baseline="30000" dirty="0"/>
              <a:t>14</a:t>
            </a:r>
            <a:r>
              <a:rPr lang="en-US" sz="2400" dirty="0"/>
              <a:t> = 16,384)</a:t>
            </a:r>
          </a:p>
          <a:p>
            <a:pPr lvl="1">
              <a:buFont typeface="Wingdings" pitchFamily="2" charset="2"/>
              <a:buNone/>
            </a:pPr>
            <a:r>
              <a:rPr lang="en-US" sz="2400" dirty="0"/>
              <a:t>When 16 bits is standard, we can stop worrying…</a:t>
            </a:r>
          </a:p>
          <a:p>
            <a:r>
              <a:rPr lang="en-US" sz="2800" dirty="0"/>
              <a:t>Gamma space:</a:t>
            </a:r>
          </a:p>
          <a:p>
            <a:pPr lvl="1"/>
            <a:r>
              <a:rPr lang="en-US" sz="2400" dirty="0"/>
              <a:t>~463 values (</a:t>
            </a:r>
            <a:r>
              <a:rPr lang="en-US" sz="2400" dirty="0">
                <a:solidFill>
                  <a:schemeClr val="folHlink"/>
                </a:solidFill>
              </a:rPr>
              <a:t>1.00, 1.01, 1.01</a:t>
            </a:r>
            <a:r>
              <a:rPr lang="en-US" sz="2400" baseline="30000" dirty="0">
                <a:solidFill>
                  <a:schemeClr val="folHlink"/>
                </a:solidFill>
              </a:rPr>
              <a:t>2</a:t>
            </a:r>
            <a:r>
              <a:rPr lang="en-US" sz="2400" dirty="0">
                <a:solidFill>
                  <a:schemeClr val="folHlink"/>
                </a:solidFill>
              </a:rPr>
              <a:t>, … 1.01</a:t>
            </a:r>
            <a:r>
              <a:rPr lang="en-US" sz="2400" baseline="30000" dirty="0">
                <a:solidFill>
                  <a:schemeClr val="folHlink"/>
                </a:solidFill>
              </a:rPr>
              <a:t>463</a:t>
            </a:r>
            <a:r>
              <a:rPr lang="en-US" sz="2400" dirty="0">
                <a:solidFill>
                  <a:schemeClr val="folHlink"/>
                </a:solidFill>
              </a:rPr>
              <a:t>~100</a:t>
            </a:r>
            <a:r>
              <a:rPr lang="en-US" sz="2400" dirty="0"/>
              <a:t>)</a:t>
            </a:r>
          </a:p>
          <a:p>
            <a:pPr lvl="1"/>
            <a:r>
              <a:rPr lang="en-US" sz="2400" dirty="0"/>
              <a:t>8-9 bits (2</a:t>
            </a:r>
            <a:r>
              <a:rPr lang="en-US" sz="2400" baseline="30000" dirty="0"/>
              <a:t>8</a:t>
            </a:r>
            <a:r>
              <a:rPr lang="en-US" sz="2400" dirty="0"/>
              <a:t> = 256; 2</a:t>
            </a:r>
            <a:r>
              <a:rPr lang="en-US" sz="2400" baseline="30000" dirty="0"/>
              <a:t>9</a:t>
            </a:r>
            <a:r>
              <a:rPr lang="en-US" sz="2400" dirty="0"/>
              <a:t> = 512)</a:t>
            </a:r>
          </a:p>
          <a:p>
            <a:pPr lvl="1">
              <a:buFont typeface="Wingdings" pitchFamily="2" charset="2"/>
              <a:buNone/>
            </a:pPr>
            <a:r>
              <a:rPr lang="en-US" sz="2400" dirty="0"/>
              <a:t>Coincidentally 8 bits is how many we have today!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many bits are enough?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5900"/>
            <a:ext cx="8229600" cy="325755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Without gamma, how bad do things get?</a:t>
            </a:r>
          </a:p>
          <a:p>
            <a:r>
              <a:rPr lang="en-US" sz="2800" dirty="0"/>
              <a:t>Linear space:</a:t>
            </a:r>
          </a:p>
          <a:p>
            <a:pPr lvl="1"/>
            <a:r>
              <a:rPr lang="en-US" sz="2400" dirty="0"/>
              <a:t>8 bits (2</a:t>
            </a:r>
            <a:r>
              <a:rPr lang="en-US" sz="2400" baseline="30000" dirty="0"/>
              <a:t>8</a:t>
            </a:r>
            <a:r>
              <a:rPr lang="en-US" sz="2400" dirty="0"/>
              <a:t> = 256)</a:t>
            </a:r>
          </a:p>
          <a:p>
            <a:pPr lvl="1"/>
            <a:r>
              <a:rPr lang="en-US" sz="2400" dirty="0"/>
              <a:t>256 values in steps of 99/255 </a:t>
            </a:r>
            <a:br>
              <a:rPr lang="en-US" sz="2400" dirty="0"/>
            </a:br>
            <a:r>
              <a:rPr lang="en-US" sz="2400" dirty="0"/>
              <a:t>(</a:t>
            </a:r>
            <a:r>
              <a:rPr lang="en-US" sz="2400" dirty="0">
                <a:solidFill>
                  <a:schemeClr val="folHlink"/>
                </a:solidFill>
              </a:rPr>
              <a:t>1.00, 1.39, 1.78, … </a:t>
            </a:r>
            <a:br>
              <a:rPr lang="en-US" sz="2400" dirty="0">
                <a:solidFill>
                  <a:schemeClr val="folHlink"/>
                </a:solidFill>
              </a:rPr>
            </a:br>
            <a:r>
              <a:rPr lang="en-US" sz="2400" dirty="0">
                <a:solidFill>
                  <a:schemeClr val="folHlink"/>
                </a:solidFill>
              </a:rPr>
              <a:t>… 98.84, 99.22, 99.61, 100.00</a:t>
            </a:r>
            <a:r>
              <a:rPr lang="en-US" sz="2400" dirty="0"/>
              <a:t>)</a:t>
            </a:r>
          </a:p>
          <a:p>
            <a:pPr lvl="1"/>
            <a:r>
              <a:rPr lang="en-US" sz="2400" dirty="0"/>
              <a:t>The first two values skip around 30 distinct perceptible steps!</a:t>
            </a:r>
          </a:p>
          <a:p>
            <a:pPr lvl="1"/>
            <a:r>
              <a:rPr lang="en-US" sz="2400" dirty="0"/>
              <a:t>The final three values are indistinguishable to the eye!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Getting gamma wrong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What if I mix gamma and linear up?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If you use gamma values as linear values, or vice-versa…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Lighting errors --- linear math done on gamma values tends to come out darker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Roping --- filtering in gamma space makes solid lines appear dotted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Color shifting --- bias toward primary R, G, B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… and many more along these lines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Moire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2228" name="Picture 4" descr="roping gamma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314450"/>
            <a:ext cx="6096000" cy="3429000"/>
          </a:xfrm>
          <a:prstGeom prst="rect">
            <a:avLst/>
          </a:prstGeom>
          <a:noFill/>
        </p:spPr>
      </p:pic>
      <p:pic>
        <p:nvPicPr>
          <p:cNvPr id="52229" name="Picture 5" descr="roping gamma2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1314450"/>
            <a:ext cx="6096000" cy="3429000"/>
          </a:xfrm>
          <a:prstGeom prst="rect">
            <a:avLst/>
          </a:prstGeom>
          <a:noFill/>
        </p:spPr>
      </p:pic>
      <p:grpSp>
        <p:nvGrpSpPr>
          <p:cNvPr id="52246" name="Group 22"/>
          <p:cNvGrpSpPr>
            <a:grpSpLocks/>
          </p:cNvGrpSpPr>
          <p:nvPr/>
        </p:nvGrpSpPr>
        <p:grpSpPr bwMode="auto">
          <a:xfrm>
            <a:off x="1524000" y="1314450"/>
            <a:ext cx="6096000" cy="3433763"/>
            <a:chOff x="960" y="1104"/>
            <a:chExt cx="3840" cy="2884"/>
          </a:xfrm>
        </p:grpSpPr>
        <p:sp>
          <p:nvSpPr>
            <p:cNvPr id="52230" name="Rectangle 6"/>
            <p:cNvSpPr>
              <a:spLocks noChangeArrowheads="1"/>
            </p:cNvSpPr>
            <p:nvPr/>
          </p:nvSpPr>
          <p:spPr bwMode="auto">
            <a:xfrm>
              <a:off x="960" y="1104"/>
              <a:ext cx="3840" cy="288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2245" name="Group 21"/>
            <p:cNvGrpSpPr>
              <a:grpSpLocks/>
            </p:cNvGrpSpPr>
            <p:nvPr/>
          </p:nvGrpSpPr>
          <p:grpSpPr bwMode="auto">
            <a:xfrm>
              <a:off x="1488" y="1488"/>
              <a:ext cx="2496" cy="2080"/>
              <a:chOff x="1488" y="1488"/>
              <a:chExt cx="2496" cy="2080"/>
            </a:xfrm>
          </p:grpSpPr>
          <p:sp>
            <p:nvSpPr>
              <p:cNvPr id="52231" name="Rectangle 7"/>
              <p:cNvSpPr>
                <a:spLocks noChangeArrowheads="1"/>
              </p:cNvSpPr>
              <p:nvPr/>
            </p:nvSpPr>
            <p:spPr bwMode="auto">
              <a:xfrm rot="-2359017">
                <a:off x="2617" y="1488"/>
                <a:ext cx="454" cy="208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32" name="Rectangle 8"/>
              <p:cNvSpPr>
                <a:spLocks noChangeArrowheads="1"/>
              </p:cNvSpPr>
              <p:nvPr/>
            </p:nvSpPr>
            <p:spPr bwMode="auto">
              <a:xfrm>
                <a:off x="2210" y="1872"/>
                <a:ext cx="330" cy="297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33" name="Rectangle 9"/>
              <p:cNvSpPr>
                <a:spLocks noChangeArrowheads="1"/>
              </p:cNvSpPr>
              <p:nvPr/>
            </p:nvSpPr>
            <p:spPr bwMode="auto">
              <a:xfrm>
                <a:off x="2746" y="2800"/>
                <a:ext cx="330" cy="298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35" name="Rectangle 11"/>
              <p:cNvSpPr>
                <a:spLocks noChangeArrowheads="1"/>
              </p:cNvSpPr>
              <p:nvPr/>
            </p:nvSpPr>
            <p:spPr bwMode="auto">
              <a:xfrm>
                <a:off x="3076" y="2503"/>
                <a:ext cx="330" cy="297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36" name="Text Box 12"/>
              <p:cNvSpPr txBox="1">
                <a:spLocks noChangeArrowheads="1"/>
              </p:cNvSpPr>
              <p:nvPr/>
            </p:nvSpPr>
            <p:spPr bwMode="auto">
              <a:xfrm>
                <a:off x="2787" y="1824"/>
                <a:ext cx="1197" cy="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/>
                  <a:t>Linear = 1.0</a:t>
                </a:r>
              </a:p>
            </p:txBody>
          </p:sp>
          <p:sp>
            <p:nvSpPr>
              <p:cNvPr id="52240" name="Text Box 16"/>
              <p:cNvSpPr txBox="1">
                <a:spLocks noChangeArrowheads="1"/>
              </p:cNvSpPr>
              <p:nvPr/>
            </p:nvSpPr>
            <p:spPr bwMode="auto">
              <a:xfrm>
                <a:off x="1488" y="2832"/>
                <a:ext cx="1197" cy="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/>
                  <a:t>Linear = 0.5</a:t>
                </a:r>
              </a:p>
            </p:txBody>
          </p:sp>
        </p:grpSp>
        <p:sp>
          <p:nvSpPr>
            <p:cNvPr id="52242" name="Text Box 18"/>
            <p:cNvSpPr txBox="1">
              <a:spLocks noChangeArrowheads="1"/>
            </p:cNvSpPr>
            <p:nvPr/>
          </p:nvSpPr>
          <p:spPr bwMode="auto">
            <a:xfrm>
              <a:off x="1104" y="1200"/>
              <a:ext cx="3504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>
                  <a:solidFill>
                    <a:schemeClr val="folHlink"/>
                  </a:solidFill>
                </a:rPr>
                <a:t>Gamma-correct downsampling</a:t>
              </a:r>
            </a:p>
          </p:txBody>
        </p:sp>
        <p:sp>
          <p:nvSpPr>
            <p:cNvPr id="52243" name="Text Box 19"/>
            <p:cNvSpPr txBox="1">
              <a:spLocks noChangeArrowheads="1"/>
            </p:cNvSpPr>
            <p:nvPr/>
          </p:nvSpPr>
          <p:spPr bwMode="auto">
            <a:xfrm>
              <a:off x="1104" y="3600"/>
              <a:ext cx="3504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>
                  <a:solidFill>
                    <a:schemeClr val="folHlink"/>
                  </a:solidFill>
                </a:rPr>
                <a:t>Two half-pixels equal one whole</a:t>
              </a:r>
            </a:p>
          </p:txBody>
        </p:sp>
      </p:grpSp>
      <p:grpSp>
        <p:nvGrpSpPr>
          <p:cNvPr id="52260" name="Group 36"/>
          <p:cNvGrpSpPr>
            <a:grpSpLocks/>
          </p:cNvGrpSpPr>
          <p:nvPr/>
        </p:nvGrpSpPr>
        <p:grpSpPr bwMode="auto">
          <a:xfrm>
            <a:off x="1524000" y="1314450"/>
            <a:ext cx="6096000" cy="3433763"/>
            <a:chOff x="960" y="1104"/>
            <a:chExt cx="3840" cy="2884"/>
          </a:xfrm>
        </p:grpSpPr>
        <p:sp>
          <p:nvSpPr>
            <p:cNvPr id="52248" name="Rectangle 24"/>
            <p:cNvSpPr>
              <a:spLocks noChangeArrowheads="1"/>
            </p:cNvSpPr>
            <p:nvPr/>
          </p:nvSpPr>
          <p:spPr bwMode="auto">
            <a:xfrm>
              <a:off x="960" y="1104"/>
              <a:ext cx="3840" cy="288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2258" name="Group 34"/>
            <p:cNvGrpSpPr>
              <a:grpSpLocks/>
            </p:cNvGrpSpPr>
            <p:nvPr/>
          </p:nvGrpSpPr>
          <p:grpSpPr bwMode="auto">
            <a:xfrm>
              <a:off x="1107" y="1543"/>
              <a:ext cx="3549" cy="2080"/>
              <a:chOff x="1107" y="1543"/>
              <a:chExt cx="3549" cy="2080"/>
            </a:xfrm>
          </p:grpSpPr>
          <p:sp>
            <p:nvSpPr>
              <p:cNvPr id="52250" name="Rectangle 26"/>
              <p:cNvSpPr>
                <a:spLocks noChangeArrowheads="1"/>
              </p:cNvSpPr>
              <p:nvPr/>
            </p:nvSpPr>
            <p:spPr bwMode="auto">
              <a:xfrm rot="19240983">
                <a:off x="2632" y="1543"/>
                <a:ext cx="325" cy="208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54" name="Text Box 30"/>
              <p:cNvSpPr txBox="1">
                <a:spLocks noChangeArrowheads="1"/>
              </p:cNvSpPr>
              <p:nvPr/>
            </p:nvSpPr>
            <p:spPr bwMode="auto">
              <a:xfrm>
                <a:off x="2787" y="1679"/>
                <a:ext cx="1869" cy="6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/>
                  <a:t>sRGB = 1.0</a:t>
                </a:r>
                <a:br>
                  <a:rPr lang="en-US" sz="2400"/>
                </a:br>
                <a:r>
                  <a:rPr lang="en-US" sz="2400"/>
                  <a:t>Linear = 1.0</a:t>
                </a:r>
                <a:r>
                  <a:rPr lang="en-US" sz="2400" baseline="30000"/>
                  <a:t>2.2</a:t>
                </a:r>
                <a:r>
                  <a:rPr lang="en-US" sz="2400"/>
                  <a:t> = 1.0</a:t>
                </a:r>
              </a:p>
            </p:txBody>
          </p:sp>
          <p:sp>
            <p:nvSpPr>
              <p:cNvPr id="52255" name="Text Box 31"/>
              <p:cNvSpPr txBox="1">
                <a:spLocks noChangeArrowheads="1"/>
              </p:cNvSpPr>
              <p:nvPr/>
            </p:nvSpPr>
            <p:spPr bwMode="auto">
              <a:xfrm>
                <a:off x="1107" y="2890"/>
                <a:ext cx="1869" cy="6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dirty="0" err="1"/>
                  <a:t>sRGB</a:t>
                </a:r>
                <a:r>
                  <a:rPr lang="en-US" sz="2400" dirty="0"/>
                  <a:t> = 0.5</a:t>
                </a:r>
                <a:br>
                  <a:rPr lang="en-US" sz="2400" dirty="0"/>
                </a:br>
                <a:r>
                  <a:rPr lang="en-US" sz="2400" dirty="0"/>
                  <a:t>Linear = 0.5</a:t>
                </a:r>
                <a:r>
                  <a:rPr lang="en-US" sz="2400" baseline="30000" dirty="0"/>
                  <a:t>2.2</a:t>
                </a:r>
                <a:r>
                  <a:rPr lang="en-US" sz="2400" dirty="0"/>
                  <a:t> = 0.2</a:t>
                </a:r>
              </a:p>
            </p:txBody>
          </p:sp>
          <p:sp>
            <p:nvSpPr>
              <p:cNvPr id="52252" name="Rectangle 28"/>
              <p:cNvSpPr>
                <a:spLocks noChangeArrowheads="1"/>
              </p:cNvSpPr>
              <p:nvPr/>
            </p:nvSpPr>
            <p:spPr bwMode="auto">
              <a:xfrm>
                <a:off x="2688" y="2800"/>
                <a:ext cx="236" cy="298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51" name="Rectangle 27"/>
              <p:cNvSpPr>
                <a:spLocks noChangeArrowheads="1"/>
              </p:cNvSpPr>
              <p:nvPr/>
            </p:nvSpPr>
            <p:spPr bwMode="auto">
              <a:xfrm>
                <a:off x="2308" y="1872"/>
                <a:ext cx="236" cy="297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53" name="Rectangle 29"/>
              <p:cNvSpPr>
                <a:spLocks noChangeArrowheads="1"/>
              </p:cNvSpPr>
              <p:nvPr/>
            </p:nvSpPr>
            <p:spPr bwMode="auto">
              <a:xfrm>
                <a:off x="2918" y="2503"/>
                <a:ext cx="236" cy="297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2256" name="Text Box 32"/>
            <p:cNvSpPr txBox="1">
              <a:spLocks noChangeArrowheads="1"/>
            </p:cNvSpPr>
            <p:nvPr/>
          </p:nvSpPr>
          <p:spPr bwMode="auto">
            <a:xfrm>
              <a:off x="1104" y="1200"/>
              <a:ext cx="3504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>
                  <a:solidFill>
                    <a:schemeClr val="folHlink"/>
                  </a:solidFill>
                </a:rPr>
                <a:t>Gamma-incorrect downsampling</a:t>
              </a:r>
            </a:p>
          </p:txBody>
        </p:sp>
        <p:sp>
          <p:nvSpPr>
            <p:cNvPr id="52257" name="Text Box 33"/>
            <p:cNvSpPr txBox="1">
              <a:spLocks noChangeArrowheads="1"/>
            </p:cNvSpPr>
            <p:nvPr/>
          </p:nvSpPr>
          <p:spPr bwMode="auto">
            <a:xfrm>
              <a:off x="1104" y="3600"/>
              <a:ext cx="3504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>
                  <a:solidFill>
                    <a:schemeClr val="folHlink"/>
                  </a:solidFill>
                </a:rPr>
                <a:t>Two half-pixels darker than one whole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Getting gamma right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Know the intended interpretation</a:t>
            </a:r>
          </a:p>
          <a:p>
            <a:r>
              <a:rPr lang="en-US" dirty="0"/>
              <a:t>Are values meant to be linear or gamma?</a:t>
            </a:r>
          </a:p>
          <a:p>
            <a:r>
              <a:rPr lang="en-US" dirty="0"/>
              <a:t>Where do conversions happen?</a:t>
            </a:r>
          </a:p>
          <a:p>
            <a:r>
              <a:rPr lang="en-US" dirty="0"/>
              <a:t>What does the hardware expect?</a:t>
            </a:r>
          </a:p>
          <a:p>
            <a:r>
              <a:rPr lang="en-US" dirty="0"/>
              <a:t>Sad truth:</a:t>
            </a:r>
          </a:p>
          <a:p>
            <a:pPr lvl="1"/>
            <a:r>
              <a:rPr lang="en-US" dirty="0"/>
              <a:t>Multiple errors are often okay (cancel out)</a:t>
            </a:r>
          </a:p>
          <a:p>
            <a:pPr lvl="1"/>
            <a:r>
              <a:rPr lang="en-US" dirty="0"/>
              <a:t>Single error is always bad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6" name="AutoShape 12"/>
          <p:cNvSpPr>
            <a:spLocks noChangeArrowheads="1"/>
          </p:cNvSpPr>
          <p:nvPr/>
        </p:nvSpPr>
        <p:spPr bwMode="auto">
          <a:xfrm>
            <a:off x="5562600" y="3886200"/>
            <a:ext cx="381000" cy="628650"/>
          </a:xfrm>
          <a:prstGeom prst="curvedLeftArrow">
            <a:avLst>
              <a:gd name="adj1" fmla="val 44000"/>
              <a:gd name="adj2" fmla="val 88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AutoShape 11"/>
          <p:cNvSpPr>
            <a:spLocks noChangeArrowheads="1"/>
          </p:cNvSpPr>
          <p:nvPr/>
        </p:nvSpPr>
        <p:spPr bwMode="auto">
          <a:xfrm>
            <a:off x="5562600" y="3429000"/>
            <a:ext cx="381000" cy="628650"/>
          </a:xfrm>
          <a:prstGeom prst="curvedLeftArrow">
            <a:avLst>
              <a:gd name="adj1" fmla="val 44000"/>
              <a:gd name="adj2" fmla="val 88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AutoShape 10"/>
          <p:cNvSpPr>
            <a:spLocks noChangeArrowheads="1"/>
          </p:cNvSpPr>
          <p:nvPr/>
        </p:nvSpPr>
        <p:spPr bwMode="auto">
          <a:xfrm>
            <a:off x="5562600" y="2971800"/>
            <a:ext cx="381000" cy="628650"/>
          </a:xfrm>
          <a:prstGeom prst="curvedLeftArrow">
            <a:avLst>
              <a:gd name="adj1" fmla="val 44000"/>
              <a:gd name="adj2" fmla="val 88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AutoShape 9"/>
          <p:cNvSpPr>
            <a:spLocks noChangeArrowheads="1"/>
          </p:cNvSpPr>
          <p:nvPr/>
        </p:nvSpPr>
        <p:spPr bwMode="auto">
          <a:xfrm>
            <a:off x="5562600" y="2514600"/>
            <a:ext cx="381000" cy="628650"/>
          </a:xfrm>
          <a:prstGeom prst="curvedLeftArrow">
            <a:avLst>
              <a:gd name="adj1" fmla="val 44000"/>
              <a:gd name="adj2" fmla="val 88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2" name="AutoShape 8"/>
          <p:cNvSpPr>
            <a:spLocks noChangeArrowheads="1"/>
          </p:cNvSpPr>
          <p:nvPr/>
        </p:nvSpPr>
        <p:spPr bwMode="auto">
          <a:xfrm>
            <a:off x="5562600" y="2057400"/>
            <a:ext cx="381000" cy="628650"/>
          </a:xfrm>
          <a:prstGeom prst="curvedLeftArrow">
            <a:avLst>
              <a:gd name="adj1" fmla="val 44000"/>
              <a:gd name="adj2" fmla="val 88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Tracking gamma conversions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Real world </a:t>
            </a:r>
            <a:r>
              <a:rPr lang="en-US" sz="2400" dirty="0">
                <a:solidFill>
                  <a:schemeClr val="folHlink"/>
                </a:solidFill>
              </a:rPr>
              <a:t>(Linear)</a:t>
            </a:r>
          </a:p>
          <a:p>
            <a:r>
              <a:rPr lang="en-US" sz="2400" dirty="0"/>
              <a:t>Input data </a:t>
            </a:r>
            <a:r>
              <a:rPr lang="en-US" sz="2400" dirty="0">
                <a:solidFill>
                  <a:schemeClr val="folHlink"/>
                </a:solidFill>
              </a:rPr>
              <a:t>(</a:t>
            </a:r>
            <a:r>
              <a:rPr lang="en-US" sz="2400" dirty="0" err="1">
                <a:solidFill>
                  <a:schemeClr val="folHlink"/>
                </a:solidFill>
              </a:rPr>
              <a:t>sRGB</a:t>
            </a:r>
            <a:r>
              <a:rPr lang="en-US" sz="2400" dirty="0">
                <a:solidFill>
                  <a:schemeClr val="folHlink"/>
                </a:solidFill>
              </a:rPr>
              <a:t>)</a:t>
            </a:r>
          </a:p>
          <a:p>
            <a:r>
              <a:rPr lang="en-US" sz="2400" dirty="0"/>
              <a:t>Texture fetch </a:t>
            </a:r>
            <a:r>
              <a:rPr lang="en-US" sz="2400" dirty="0">
                <a:solidFill>
                  <a:schemeClr val="folHlink"/>
                </a:solidFill>
              </a:rPr>
              <a:t>(Linear)</a:t>
            </a:r>
          </a:p>
          <a:p>
            <a:r>
              <a:rPr lang="en-US" sz="2400" dirty="0"/>
              <a:t>Render target </a:t>
            </a:r>
            <a:r>
              <a:rPr lang="en-US" sz="2400" dirty="0">
                <a:solidFill>
                  <a:schemeClr val="folHlink"/>
                </a:solidFill>
              </a:rPr>
              <a:t>(</a:t>
            </a:r>
            <a:r>
              <a:rPr lang="en-US" sz="2400" dirty="0" err="1">
                <a:solidFill>
                  <a:schemeClr val="folHlink"/>
                </a:solidFill>
              </a:rPr>
              <a:t>sRGB</a:t>
            </a:r>
            <a:r>
              <a:rPr lang="en-US" sz="2400" dirty="0">
                <a:solidFill>
                  <a:schemeClr val="folHlink"/>
                </a:solidFill>
              </a:rPr>
              <a:t>/Linear)</a:t>
            </a:r>
          </a:p>
          <a:p>
            <a:r>
              <a:rPr lang="en-US" sz="2400" dirty="0"/>
              <a:t>Front buffer </a:t>
            </a:r>
            <a:r>
              <a:rPr lang="en-US" sz="2400" dirty="0">
                <a:solidFill>
                  <a:schemeClr val="folHlink"/>
                </a:solidFill>
              </a:rPr>
              <a:t>(</a:t>
            </a:r>
            <a:r>
              <a:rPr lang="en-US" sz="2400" dirty="0" err="1">
                <a:solidFill>
                  <a:schemeClr val="folHlink"/>
                </a:solidFill>
              </a:rPr>
              <a:t>sRGB</a:t>
            </a:r>
            <a:r>
              <a:rPr lang="en-US" sz="2400" dirty="0">
                <a:solidFill>
                  <a:schemeClr val="folHlink"/>
                </a:solidFill>
              </a:rPr>
              <a:t>/Linear)</a:t>
            </a:r>
          </a:p>
          <a:p>
            <a:r>
              <a:rPr lang="en-US" sz="2400" dirty="0"/>
              <a:t>Output signal </a:t>
            </a:r>
            <a:r>
              <a:rPr lang="en-US" sz="2400" dirty="0">
                <a:solidFill>
                  <a:schemeClr val="folHlink"/>
                </a:solidFill>
              </a:rPr>
              <a:t>(</a:t>
            </a:r>
            <a:r>
              <a:rPr lang="en-US" sz="2400" dirty="0" err="1">
                <a:solidFill>
                  <a:schemeClr val="folHlink"/>
                </a:solidFill>
              </a:rPr>
              <a:t>sRGB</a:t>
            </a:r>
            <a:r>
              <a:rPr lang="en-US" sz="2400" dirty="0">
                <a:solidFill>
                  <a:schemeClr val="folHlink"/>
                </a:solidFill>
              </a:rPr>
              <a:t>/Rec. 709)</a:t>
            </a:r>
          </a:p>
          <a:p>
            <a:r>
              <a:rPr lang="en-US" sz="2400" dirty="0"/>
              <a:t>Monitor emission </a:t>
            </a:r>
            <a:r>
              <a:rPr lang="en-US" sz="2400" dirty="0">
                <a:solidFill>
                  <a:schemeClr val="folHlink"/>
                </a:solidFill>
              </a:rPr>
              <a:t>(Linear)</a:t>
            </a:r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5562600" y="1600200"/>
            <a:ext cx="381000" cy="628650"/>
          </a:xfrm>
          <a:prstGeom prst="curvedLeftArrow">
            <a:avLst>
              <a:gd name="adj1" fmla="val 44000"/>
              <a:gd name="adj2" fmla="val 88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AutoShape 13"/>
          <p:cNvSpPr>
            <a:spLocks noChangeArrowheads="1"/>
          </p:cNvSpPr>
          <p:nvPr/>
        </p:nvSpPr>
        <p:spPr bwMode="auto">
          <a:xfrm flipV="1">
            <a:off x="6248400" y="1943100"/>
            <a:ext cx="381000" cy="1200150"/>
          </a:xfrm>
          <a:prstGeom prst="curvedLeftArrow">
            <a:avLst>
              <a:gd name="adj1" fmla="val 84000"/>
              <a:gd name="adj2" fmla="val 168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6629401" y="2468166"/>
            <a:ext cx="11292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Multipass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Real world </a:t>
            </a:r>
            <a:r>
              <a:rPr lang="en-US">
                <a:sym typeface="Wingdings" pitchFamily="2" charset="2"/>
              </a:rPr>
              <a:t> Input data</a:t>
            </a: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Cameras have gamma</a:t>
            </a:r>
          </a:p>
          <a:p>
            <a:r>
              <a:rPr lang="en-US" dirty="0"/>
              <a:t>Art packages have gamma (Photoshop profile)</a:t>
            </a:r>
          </a:p>
          <a:p>
            <a:r>
              <a:rPr lang="en-US" dirty="0">
                <a:solidFill>
                  <a:schemeClr val="folHlink"/>
                </a:solidFill>
              </a:rPr>
              <a:t>Q: What do I have to do?</a:t>
            </a:r>
          </a:p>
          <a:p>
            <a:r>
              <a:rPr lang="en-US" dirty="0"/>
              <a:t>A: Assume that a texture from an artist, from a camera, from the web, is </a:t>
            </a:r>
            <a:r>
              <a:rPr lang="en-US" dirty="0" err="1"/>
              <a:t>sRGB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Light through the pipeline</a:t>
            </a:r>
          </a:p>
        </p:txBody>
      </p:sp>
      <p:pic>
        <p:nvPicPr>
          <p:cNvPr id="20484" name="Picture 4" descr="MCj0434860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1343025"/>
            <a:ext cx="1714500" cy="1285875"/>
          </a:xfrm>
          <a:prstGeom prst="rect">
            <a:avLst/>
          </a:prstGeom>
          <a:noFill/>
        </p:spPr>
      </p:pic>
      <p:pic>
        <p:nvPicPr>
          <p:cNvPr id="20485" name="Picture 5" descr="MPj0436507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1485900"/>
            <a:ext cx="2286000" cy="1144191"/>
          </a:xfrm>
          <a:prstGeom prst="rect">
            <a:avLst/>
          </a:prstGeom>
          <a:noFill/>
        </p:spPr>
      </p:pic>
      <p:pic>
        <p:nvPicPr>
          <p:cNvPr id="20486" name="Picture 6" descr="j028575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0" y="1502569"/>
            <a:ext cx="1824038" cy="840581"/>
          </a:xfrm>
          <a:prstGeom prst="rect">
            <a:avLst/>
          </a:prstGeom>
          <a:noFill/>
        </p:spPr>
      </p:pic>
      <p:pic>
        <p:nvPicPr>
          <p:cNvPr id="20487" name="Picture 7" descr="MCj0434827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05600" y="2228850"/>
            <a:ext cx="1828800" cy="1371600"/>
          </a:xfrm>
          <a:prstGeom prst="rect">
            <a:avLst/>
          </a:prstGeom>
          <a:noFill/>
        </p:spPr>
      </p:pic>
      <p:pic>
        <p:nvPicPr>
          <p:cNvPr id="20489" name="Picture 9" descr="MPj0438784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29000" y="3443287"/>
            <a:ext cx="2209800" cy="1243013"/>
          </a:xfrm>
          <a:prstGeom prst="rect">
            <a:avLst/>
          </a:prstGeom>
          <a:noFill/>
        </p:spPr>
      </p:pic>
      <p:pic>
        <p:nvPicPr>
          <p:cNvPr id="20494" name="Picture 14" descr="sys_Atari260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15000" y="3537348"/>
            <a:ext cx="2743200" cy="1148953"/>
          </a:xfrm>
          <a:prstGeom prst="rect">
            <a:avLst/>
          </a:prstGeom>
          <a:noFill/>
        </p:spPr>
      </p:pic>
      <p:sp>
        <p:nvSpPr>
          <p:cNvPr id="20495" name="AutoShape 15"/>
          <p:cNvSpPr>
            <a:spLocks noChangeArrowheads="1"/>
          </p:cNvSpPr>
          <p:nvPr/>
        </p:nvSpPr>
        <p:spPr bwMode="auto">
          <a:xfrm>
            <a:off x="2895600" y="1085850"/>
            <a:ext cx="1981200" cy="400050"/>
          </a:xfrm>
          <a:prstGeom prst="curvedDownArrow">
            <a:avLst>
              <a:gd name="adj1" fmla="val 74286"/>
              <a:gd name="adj2" fmla="val 148571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AutoShape 16"/>
          <p:cNvSpPr>
            <a:spLocks noChangeArrowheads="1"/>
          </p:cNvSpPr>
          <p:nvPr/>
        </p:nvSpPr>
        <p:spPr bwMode="auto">
          <a:xfrm>
            <a:off x="5486400" y="1085850"/>
            <a:ext cx="1981200" cy="400050"/>
          </a:xfrm>
          <a:prstGeom prst="curvedDownArrow">
            <a:avLst>
              <a:gd name="adj1" fmla="val 74286"/>
              <a:gd name="adj2" fmla="val 148571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AutoShape 17"/>
          <p:cNvSpPr>
            <a:spLocks noChangeArrowheads="1"/>
          </p:cNvSpPr>
          <p:nvPr/>
        </p:nvSpPr>
        <p:spPr bwMode="auto">
          <a:xfrm rot="5400000">
            <a:off x="8096250" y="2076450"/>
            <a:ext cx="1257300" cy="533400"/>
          </a:xfrm>
          <a:prstGeom prst="curvedDownArrow">
            <a:avLst>
              <a:gd name="adj1" fmla="val 62857"/>
              <a:gd name="adj2" fmla="val 125714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AutoShape 18"/>
          <p:cNvSpPr>
            <a:spLocks noChangeArrowheads="1"/>
          </p:cNvSpPr>
          <p:nvPr/>
        </p:nvSpPr>
        <p:spPr bwMode="auto">
          <a:xfrm rot="10800000">
            <a:off x="4648200" y="4686300"/>
            <a:ext cx="1981200" cy="400050"/>
          </a:xfrm>
          <a:prstGeom prst="curvedDownArrow">
            <a:avLst>
              <a:gd name="adj1" fmla="val 74286"/>
              <a:gd name="adj2" fmla="val 148571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AutoShape 19"/>
          <p:cNvSpPr>
            <a:spLocks noChangeArrowheads="1"/>
          </p:cNvSpPr>
          <p:nvPr/>
        </p:nvSpPr>
        <p:spPr bwMode="auto">
          <a:xfrm rot="10800000">
            <a:off x="2438400" y="4686300"/>
            <a:ext cx="1981200" cy="400050"/>
          </a:xfrm>
          <a:prstGeom prst="curvedDownArrow">
            <a:avLst>
              <a:gd name="adj1" fmla="val 74286"/>
              <a:gd name="adj2" fmla="val 148571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3429000" y="2571750"/>
            <a:ext cx="2743200" cy="646331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Light captured digitally or analog by camera</a:t>
            </a:r>
          </a:p>
        </p:txBody>
      </p:sp>
      <p:sp>
        <p:nvSpPr>
          <p:cNvPr id="20501" name="Text Box 21"/>
          <p:cNvSpPr txBox="1">
            <a:spLocks noChangeArrowheads="1"/>
          </p:cNvSpPr>
          <p:nvPr/>
        </p:nvSpPr>
        <p:spPr bwMode="auto">
          <a:xfrm>
            <a:off x="3429000" y="2571750"/>
            <a:ext cx="2743200" cy="646331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… saved digitally as file on PC, then edited…</a:t>
            </a:r>
          </a:p>
        </p:txBody>
      </p:sp>
      <p:sp>
        <p:nvSpPr>
          <p:cNvPr id="20502" name="Text Box 22"/>
          <p:cNvSpPr txBox="1">
            <a:spLocks noChangeArrowheads="1"/>
          </p:cNvSpPr>
          <p:nvPr/>
        </p:nvSpPr>
        <p:spPr bwMode="auto">
          <a:xfrm>
            <a:off x="3429000" y="2571750"/>
            <a:ext cx="2743200" cy="646331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… burned to digital media …</a:t>
            </a:r>
          </a:p>
        </p:txBody>
      </p:sp>
      <p:sp>
        <p:nvSpPr>
          <p:cNvPr id="20503" name="Text Box 23"/>
          <p:cNvSpPr txBox="1">
            <a:spLocks noChangeArrowheads="1"/>
          </p:cNvSpPr>
          <p:nvPr/>
        </p:nvSpPr>
        <p:spPr bwMode="auto">
          <a:xfrm>
            <a:off x="3429000" y="2571750"/>
            <a:ext cx="2743200" cy="646331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… loaded and processed by video software…</a:t>
            </a:r>
          </a:p>
        </p:txBody>
      </p:sp>
      <p:sp>
        <p:nvSpPr>
          <p:cNvPr id="20504" name="Text Box 24"/>
          <p:cNvSpPr txBox="1">
            <a:spLocks noChangeArrowheads="1"/>
          </p:cNvSpPr>
          <p:nvPr/>
        </p:nvSpPr>
        <p:spPr bwMode="auto">
          <a:xfrm>
            <a:off x="3429000" y="2571750"/>
            <a:ext cx="2743200" cy="646331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… transmitted, decoded, displayed on TV …</a:t>
            </a:r>
          </a:p>
        </p:txBody>
      </p:sp>
      <p:pic>
        <p:nvPicPr>
          <p:cNvPr id="20506" name="Picture 26" descr="MPj04285880000[1]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09600" y="3389710"/>
            <a:ext cx="2590800" cy="1296590"/>
          </a:xfrm>
          <a:prstGeom prst="rect">
            <a:avLst/>
          </a:prstGeom>
          <a:noFill/>
        </p:spPr>
      </p:pic>
      <p:sp>
        <p:nvSpPr>
          <p:cNvPr id="20507" name="AutoShape 27"/>
          <p:cNvSpPr>
            <a:spLocks noChangeArrowheads="1"/>
          </p:cNvSpPr>
          <p:nvPr/>
        </p:nvSpPr>
        <p:spPr bwMode="auto">
          <a:xfrm rot="5400000">
            <a:off x="7981950" y="3505200"/>
            <a:ext cx="1485900" cy="533400"/>
          </a:xfrm>
          <a:prstGeom prst="curvedDownArrow">
            <a:avLst>
              <a:gd name="adj1" fmla="val 74286"/>
              <a:gd name="adj2" fmla="val 148571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9" name="Text Box 29"/>
          <p:cNvSpPr txBox="1">
            <a:spLocks noChangeArrowheads="1"/>
          </p:cNvSpPr>
          <p:nvPr/>
        </p:nvSpPr>
        <p:spPr bwMode="auto">
          <a:xfrm>
            <a:off x="3429000" y="2571750"/>
            <a:ext cx="2743200" cy="646331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… perceived by the human eye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5" grpId="0" animBg="1"/>
      <p:bldP spid="20496" grpId="0" animBg="1"/>
      <p:bldP spid="20497" grpId="0" animBg="1"/>
      <p:bldP spid="20498" grpId="0" animBg="1"/>
      <p:bldP spid="20499" grpId="0" animBg="1"/>
      <p:bldP spid="20500" grpId="0" animBg="1"/>
      <p:bldP spid="20501" grpId="0" animBg="1"/>
      <p:bldP spid="20502" grpId="0" animBg="1"/>
      <p:bldP spid="20503" grpId="0" animBg="1"/>
      <p:bldP spid="20504" grpId="0" animBg="1"/>
      <p:bldP spid="20507" grpId="0" animBg="1"/>
      <p:bldP spid="20509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Input data </a:t>
            </a:r>
            <a:r>
              <a:rPr lang="en-US">
                <a:sym typeface="Wingdings" pitchFamily="2" charset="2"/>
              </a:rPr>
              <a:t> texture fetch</a:t>
            </a: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5900"/>
            <a:ext cx="8229600" cy="253365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Modern GPUs perform gamma correction in hardware upon read</a:t>
            </a:r>
          </a:p>
          <a:p>
            <a:r>
              <a:rPr lang="en-US" dirty="0"/>
              <a:t>Order of operations matters (see below)</a:t>
            </a:r>
          </a:p>
          <a:p>
            <a:r>
              <a:rPr lang="en-US" dirty="0">
                <a:solidFill>
                  <a:schemeClr val="folHlink"/>
                </a:solidFill>
              </a:rPr>
              <a:t>Q: What do I have to do?</a:t>
            </a:r>
          </a:p>
          <a:p>
            <a:r>
              <a:rPr lang="en-US" dirty="0"/>
              <a:t>A: Label color texture as </a:t>
            </a:r>
            <a:r>
              <a:rPr lang="en-US" dirty="0" err="1"/>
              <a:t>sRGB</a:t>
            </a:r>
            <a:endParaRPr lang="en-US" dirty="0"/>
          </a:p>
          <a:p>
            <a:r>
              <a:rPr lang="en-US" dirty="0"/>
              <a:t>A: Label non-color texture as linear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228600" y="4229100"/>
            <a:ext cx="990600" cy="76944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VRAM </a:t>
            </a:r>
            <a:r>
              <a:rPr lang="en-US" sz="2000">
                <a:solidFill>
                  <a:schemeClr val="folHlink"/>
                </a:solidFill>
              </a:rPr>
              <a:t>(sRGB)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4876800" y="4057650"/>
            <a:ext cx="1295400" cy="110799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Texture cache </a:t>
            </a:r>
            <a:r>
              <a:rPr lang="en-US">
                <a:solidFill>
                  <a:schemeClr val="folHlink"/>
                </a:solidFill>
              </a:rPr>
              <a:t>(Linear)</a:t>
            </a: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7848600" y="4221957"/>
            <a:ext cx="1143000" cy="73866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Shader </a:t>
            </a:r>
            <a:r>
              <a:rPr lang="en-US">
                <a:solidFill>
                  <a:schemeClr val="folHlink"/>
                </a:solidFill>
              </a:rPr>
              <a:t>(Linear)</a:t>
            </a:r>
          </a:p>
        </p:txBody>
      </p:sp>
      <p:sp>
        <p:nvSpPr>
          <p:cNvPr id="36871" name="AutoShape 7"/>
          <p:cNvSpPr>
            <a:spLocks noChangeArrowheads="1"/>
          </p:cNvSpPr>
          <p:nvPr/>
        </p:nvSpPr>
        <p:spPr bwMode="auto">
          <a:xfrm>
            <a:off x="6248400" y="4057650"/>
            <a:ext cx="1524000" cy="971550"/>
          </a:xfrm>
          <a:prstGeom prst="rightArrow">
            <a:avLst>
              <a:gd name="adj1" fmla="val 50000"/>
              <a:gd name="adj2" fmla="val 294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/>
              <a:t>Filter</a:t>
            </a:r>
          </a:p>
          <a:p>
            <a:pPr algn="ctr"/>
            <a:r>
              <a:rPr lang="en-US">
                <a:solidFill>
                  <a:schemeClr val="folHlink"/>
                </a:solidFill>
              </a:rPr>
              <a:t>(Linear)</a:t>
            </a:r>
          </a:p>
        </p:txBody>
      </p:sp>
      <p:sp>
        <p:nvSpPr>
          <p:cNvPr id="36872" name="AutoShape 8"/>
          <p:cNvSpPr>
            <a:spLocks noChangeArrowheads="1"/>
          </p:cNvSpPr>
          <p:nvPr/>
        </p:nvSpPr>
        <p:spPr bwMode="auto">
          <a:xfrm>
            <a:off x="3276600" y="4057650"/>
            <a:ext cx="1524000" cy="971550"/>
          </a:xfrm>
          <a:prstGeom prst="rightArrow">
            <a:avLst>
              <a:gd name="adj1" fmla="val 50000"/>
              <a:gd name="adj2" fmla="val 294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/>
              <a:t>Degamma</a:t>
            </a:r>
          </a:p>
          <a:p>
            <a:pPr algn="ctr"/>
            <a:endParaRPr lang="en-US">
              <a:solidFill>
                <a:schemeClr val="folHlink"/>
              </a:solidFill>
            </a:endParaRPr>
          </a:p>
        </p:txBody>
      </p:sp>
      <p:sp>
        <p:nvSpPr>
          <p:cNvPr id="36873" name="AutoShape 9"/>
          <p:cNvSpPr>
            <a:spLocks noChangeArrowheads="1"/>
          </p:cNvSpPr>
          <p:nvPr/>
        </p:nvSpPr>
        <p:spPr bwMode="auto">
          <a:xfrm>
            <a:off x="1295400" y="4057650"/>
            <a:ext cx="1905000" cy="971550"/>
          </a:xfrm>
          <a:prstGeom prst="rightArrow">
            <a:avLst>
              <a:gd name="adj1" fmla="val 50000"/>
              <a:gd name="adj2" fmla="val 3676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/>
              <a:t>Decompress</a:t>
            </a:r>
          </a:p>
          <a:p>
            <a:pPr algn="ctr"/>
            <a:r>
              <a:rPr lang="en-US">
                <a:solidFill>
                  <a:schemeClr val="folHlink"/>
                </a:solidFill>
              </a:rPr>
              <a:t>(sRGB)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ym typeface="Wingdings" pitchFamily="2" charset="2"/>
              </a:rPr>
              <a:t>Texture fetch  render target</a:t>
            </a: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5900"/>
            <a:ext cx="8229600" cy="268605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Modern GPUs perform gamma correction in hardware upon write</a:t>
            </a:r>
          </a:p>
          <a:p>
            <a:r>
              <a:rPr lang="en-US" dirty="0"/>
              <a:t>Again, order of operations matters (below)</a:t>
            </a:r>
          </a:p>
          <a:p>
            <a:r>
              <a:rPr lang="en-US" dirty="0">
                <a:solidFill>
                  <a:schemeClr val="folHlink"/>
                </a:solidFill>
              </a:rPr>
              <a:t>Q: What do I have to do?</a:t>
            </a:r>
          </a:p>
          <a:p>
            <a:r>
              <a:rPr lang="en-US" dirty="0"/>
              <a:t>A: Label render target as </a:t>
            </a:r>
            <a:r>
              <a:rPr lang="en-US" dirty="0" err="1"/>
              <a:t>sRGB</a:t>
            </a:r>
            <a:endParaRPr lang="en-US" dirty="0"/>
          </a:p>
          <a:p>
            <a:r>
              <a:rPr lang="en-US" dirty="0"/>
              <a:t>A: Or else use 16-bpp format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6553200" y="4229100"/>
            <a:ext cx="990600" cy="76944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VRAM </a:t>
            </a:r>
            <a:r>
              <a:rPr lang="en-US" sz="2000">
                <a:solidFill>
                  <a:schemeClr val="folHlink"/>
                </a:solidFill>
              </a:rPr>
              <a:t>(sRGB)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3505200" y="4142185"/>
            <a:ext cx="1295400" cy="110799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Alpha blend </a:t>
            </a:r>
            <a:r>
              <a:rPr lang="en-US">
                <a:solidFill>
                  <a:schemeClr val="folHlink"/>
                </a:solidFill>
              </a:rPr>
              <a:t>(Linear)</a:t>
            </a: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685800" y="4244578"/>
            <a:ext cx="1143000" cy="73866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Shader </a:t>
            </a:r>
            <a:r>
              <a:rPr lang="en-US">
                <a:solidFill>
                  <a:schemeClr val="folHlink"/>
                </a:solidFill>
              </a:rPr>
              <a:t>(Linear)</a:t>
            </a:r>
          </a:p>
        </p:txBody>
      </p:sp>
      <p:sp>
        <p:nvSpPr>
          <p:cNvPr id="37896" name="AutoShape 8"/>
          <p:cNvSpPr>
            <a:spLocks noChangeArrowheads="1"/>
          </p:cNvSpPr>
          <p:nvPr/>
        </p:nvSpPr>
        <p:spPr bwMode="auto">
          <a:xfrm>
            <a:off x="1905000" y="4057650"/>
            <a:ext cx="1524000" cy="971550"/>
          </a:xfrm>
          <a:prstGeom prst="rightArrow">
            <a:avLst>
              <a:gd name="adj1" fmla="val 50000"/>
              <a:gd name="adj2" fmla="val 294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/>
              <a:t>Output</a:t>
            </a:r>
          </a:p>
          <a:p>
            <a:pPr algn="ctr"/>
            <a:endParaRPr lang="en-US">
              <a:solidFill>
                <a:schemeClr val="folHlink"/>
              </a:solidFill>
            </a:endParaRPr>
          </a:p>
        </p:txBody>
      </p:sp>
      <p:sp>
        <p:nvSpPr>
          <p:cNvPr id="37898" name="AutoShape 10"/>
          <p:cNvSpPr>
            <a:spLocks noChangeArrowheads="1"/>
          </p:cNvSpPr>
          <p:nvPr/>
        </p:nvSpPr>
        <p:spPr bwMode="auto">
          <a:xfrm>
            <a:off x="4876800" y="4000500"/>
            <a:ext cx="1600200" cy="1028700"/>
          </a:xfrm>
          <a:prstGeom prst="leftRightArrow">
            <a:avLst>
              <a:gd name="adj1" fmla="val 50000"/>
              <a:gd name="adj2" fmla="val 2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/>
              <a:t>Gamma</a:t>
            </a:r>
          </a:p>
          <a:p>
            <a:pPr algn="ctr"/>
            <a:r>
              <a:rPr lang="en-US" sz="2400"/>
              <a:t>Degamma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Render target </a:t>
            </a:r>
            <a:r>
              <a:rPr lang="en-US">
                <a:sym typeface="Wingdings" pitchFamily="2" charset="2"/>
              </a:rPr>
              <a:t></a:t>
            </a:r>
            <a:r>
              <a:rPr lang="en-US"/>
              <a:t> front buffer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Often these are the same memory</a:t>
            </a:r>
          </a:p>
          <a:p>
            <a:r>
              <a:rPr lang="en-US" dirty="0"/>
              <a:t>Front buffer is read by the hardware to produce output signal</a:t>
            </a:r>
          </a:p>
          <a:p>
            <a:r>
              <a:rPr lang="en-US" dirty="0"/>
              <a:t>Must usually be low bit depth --- 8- or 10-bit per channel</a:t>
            </a:r>
          </a:p>
          <a:p>
            <a:r>
              <a:rPr lang="en-US" dirty="0">
                <a:solidFill>
                  <a:schemeClr val="folHlink"/>
                </a:solidFill>
              </a:rPr>
              <a:t>Q: What do I have to do?</a:t>
            </a:r>
          </a:p>
          <a:p>
            <a:r>
              <a:rPr lang="en-US" dirty="0"/>
              <a:t>A: Label front buffer as </a:t>
            </a:r>
            <a:r>
              <a:rPr lang="en-US" dirty="0" err="1"/>
              <a:t>sRGB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Front buffer </a:t>
            </a:r>
            <a:r>
              <a:rPr lang="en-US">
                <a:sym typeface="Wingdings" pitchFamily="2" charset="2"/>
              </a:rPr>
              <a:t> signal  TV</a:t>
            </a: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Under the hood…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PC/consoles do LOTS of image processing: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Color-space conversion (e.g. RGB </a:t>
            </a:r>
            <a:r>
              <a:rPr lang="en-US" sz="2400" dirty="0">
                <a:sym typeface="Wingdings" pitchFamily="2" charset="2"/>
              </a:rPr>
              <a:t> YUV)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ym typeface="Wingdings" pitchFamily="2" charset="2"/>
              </a:rPr>
              <a:t>Hardware up/down-scaling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ym typeface="Wingdings" pitchFamily="2" charset="2"/>
              </a:rPr>
              <a:t>Digital-to-analog conversion (DAC)</a:t>
            </a: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800" dirty="0"/>
              <a:t>Modern TVs do LOTS of image processing: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Rescaling to native pixel resolution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Second-guessing you </a:t>
            </a:r>
            <a:r>
              <a:rPr lang="en-US" sz="2400" dirty="0">
                <a:sym typeface="Wingdings" pitchFamily="2" charset="2"/>
              </a:rPr>
              <a:t></a:t>
            </a: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chemeClr val="folHlink"/>
                </a:solidFill>
              </a:rPr>
              <a:t>Q: What do I have to do?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A: Pray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Brightness can be represented two ways</a:t>
            </a:r>
          </a:p>
          <a:p>
            <a:pPr lvl="1"/>
            <a:r>
              <a:rPr lang="en-US" dirty="0"/>
              <a:t>Physical (Linear)</a:t>
            </a:r>
          </a:p>
          <a:p>
            <a:pPr lvl="1"/>
            <a:r>
              <a:rPr lang="en-US" dirty="0"/>
              <a:t>Perceptual (Gamma)</a:t>
            </a:r>
          </a:p>
          <a:p>
            <a:r>
              <a:rPr lang="en-US" dirty="0"/>
              <a:t>When bits are free these won’t matter</a:t>
            </a:r>
          </a:p>
          <a:p>
            <a:r>
              <a:rPr lang="en-US" dirty="0"/>
              <a:t>Until then, choose wisely…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Charles A. </a:t>
            </a:r>
            <a:r>
              <a:rPr lang="en-US" sz="2400" dirty="0" err="1"/>
              <a:t>Poynton</a:t>
            </a:r>
            <a:r>
              <a:rPr lang="en-US" sz="2400" dirty="0"/>
              <a:t> (2003). </a:t>
            </a:r>
            <a:r>
              <a:rPr lang="en-US" sz="2400" dirty="0">
                <a:hlinkClick r:id="rId2" tooltip="http://books.google.com/books?id=ra1lcAwgvq4C&amp;pg=RA1-PA630&amp;dq=gamma-encoding&amp;lr=&amp;as_brr=3&amp;ei=WHfDR6q4J4OmswOGiZXPDw&amp;sig=OYiWf7BJ2ACTek1UAsbcXOIlvP0"/>
              </a:rPr>
              <a:t>Digital Video and HDTV: Algorithms and Interfaces</a:t>
            </a:r>
            <a:r>
              <a:rPr lang="en-US" sz="2400" dirty="0"/>
              <a:t>. 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Free chapter of Charles </a:t>
            </a:r>
            <a:r>
              <a:rPr lang="en-US" sz="2400" dirty="0" err="1"/>
              <a:t>Poynton</a:t>
            </a:r>
            <a:r>
              <a:rPr lang="en-US" sz="2400" dirty="0"/>
              <a:t>, A Technical Introduction to Digital Video: </a:t>
            </a:r>
            <a:r>
              <a:rPr lang="en-US" sz="2400" dirty="0">
                <a:hlinkClick r:id="rId3"/>
              </a:rPr>
              <a:t>Chapter 6: Gamma</a:t>
            </a:r>
            <a:r>
              <a:rPr lang="en-US" sz="2400" dirty="0"/>
              <a:t>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hlinkClick r:id="rId4"/>
              </a:rPr>
              <a:t>Gamma correction (Wikipedia)</a:t>
            </a:r>
            <a:r>
              <a:rPr lang="en-US" sz="2400" dirty="0"/>
              <a:t> 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Stephen H. Westin </a:t>
            </a:r>
            <a:r>
              <a:rPr lang="en-US" sz="2400" dirty="0">
                <a:hlinkClick r:id="rId5"/>
              </a:rPr>
              <a:t>Gamma correction</a:t>
            </a:r>
            <a:r>
              <a:rPr lang="en-US" sz="2400" dirty="0"/>
              <a:t> (banding images)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Greg Ward </a:t>
            </a:r>
            <a:r>
              <a:rPr lang="en-US" sz="2400" dirty="0">
                <a:hlinkClick r:id="rId6"/>
              </a:rPr>
              <a:t>High Dynamic Range Image Encodings</a:t>
            </a:r>
            <a:r>
              <a:rPr lang="en-US" sz="2400" dirty="0"/>
              <a:t> (banding images)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hlinkClick r:id="rId7"/>
              </a:rPr>
              <a:t>Tomas </a:t>
            </a:r>
            <a:r>
              <a:rPr lang="en-US" sz="2400" dirty="0" err="1">
                <a:hlinkClick r:id="rId7"/>
              </a:rPr>
              <a:t>Akenine-Möller</a:t>
            </a:r>
            <a:r>
              <a:rPr lang="en-US" sz="2400" dirty="0"/>
              <a:t>, </a:t>
            </a:r>
            <a:r>
              <a:rPr lang="en-US" sz="2400" dirty="0">
                <a:hlinkClick r:id="rId8"/>
              </a:rPr>
              <a:t>Eric Haines</a:t>
            </a:r>
            <a:r>
              <a:rPr lang="en-US" sz="2400" dirty="0"/>
              <a:t>, and </a:t>
            </a:r>
            <a:r>
              <a:rPr lang="en-US" sz="2400" dirty="0" err="1">
                <a:hlinkClick r:id="rId9"/>
              </a:rPr>
              <a:t>Naty</a:t>
            </a:r>
            <a:r>
              <a:rPr lang="en-US" sz="2400" dirty="0">
                <a:hlinkClick r:id="rId9"/>
              </a:rPr>
              <a:t> Hoffman</a:t>
            </a:r>
            <a:r>
              <a:rPr lang="en-US" sz="2400" dirty="0"/>
              <a:t> </a:t>
            </a:r>
            <a:r>
              <a:rPr lang="en-US" sz="2400" dirty="0">
                <a:hlinkClick r:id="rId10"/>
              </a:rPr>
              <a:t>Real-Time Rendering</a:t>
            </a:r>
            <a:r>
              <a:rPr lang="en-US" sz="2400" dirty="0"/>
              <a:t> (</a:t>
            </a:r>
            <a:r>
              <a:rPr lang="en-US" sz="2400" dirty="0" err="1"/>
              <a:t>moire</a:t>
            </a:r>
            <a:r>
              <a:rPr lang="en-US" sz="2400" dirty="0"/>
              <a:t> patterns)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NTSC Color TV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Longtime US television analog broadcast standard</a:t>
            </a:r>
          </a:p>
          <a:p>
            <a:pPr>
              <a:lnSpc>
                <a:spcPct val="90000"/>
              </a:lnSpc>
            </a:pPr>
            <a:r>
              <a:rPr lang="en-US" dirty="0"/>
              <a:t>Going away in one month (?)</a:t>
            </a:r>
          </a:p>
          <a:p>
            <a:pPr>
              <a:lnSpc>
                <a:spcPct val="90000"/>
              </a:lnSpc>
            </a:pPr>
            <a:r>
              <a:rPr lang="en-US" dirty="0"/>
              <a:t>First nationwide NTSC color broadcast: Rose Bowl parade 1954</a:t>
            </a:r>
          </a:p>
          <a:p>
            <a:pPr>
              <a:lnSpc>
                <a:spcPct val="90000"/>
              </a:lnSpc>
            </a:pPr>
            <a:r>
              <a:rPr lang="en-US" dirty="0"/>
              <a:t>How to cram color into 0 bandwidth?</a:t>
            </a:r>
          </a:p>
          <a:p>
            <a:pPr>
              <a:lnSpc>
                <a:spcPct val="90000"/>
              </a:lnSpc>
            </a:pPr>
            <a:r>
              <a:rPr lang="en-US" dirty="0"/>
              <a:t>Not a problem in Europe due to low black &amp; white penetration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USA 1953</a:t>
            </a:r>
          </a:p>
        </p:txBody>
      </p:sp>
      <p:pic>
        <p:nvPicPr>
          <p:cNvPr id="14340" name="Picture 4" descr="MPj04387840000[1]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/>
          <a:stretch>
            <a:fillRect/>
          </a:stretch>
        </p:blipFill>
        <p:spPr bwMode="auto">
          <a:xfrm>
            <a:off x="6248400" y="1529954"/>
            <a:ext cx="198120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5" descr="MPj0438784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3158729"/>
            <a:ext cx="1981200" cy="1114425"/>
          </a:xfrm>
          <a:prstGeom prst="rect">
            <a:avLst/>
          </a:prstGeom>
          <a:noFill/>
        </p:spPr>
      </p:pic>
      <p:pic>
        <p:nvPicPr>
          <p:cNvPr id="14342" name="Picture 6" descr="MCj034999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415653"/>
            <a:ext cx="1066800" cy="1346597"/>
          </a:xfrm>
          <a:prstGeom prst="rect">
            <a:avLst/>
          </a:prstGeom>
          <a:noFill/>
        </p:spPr>
      </p:pic>
      <p:pic>
        <p:nvPicPr>
          <p:cNvPr id="14343" name="Picture 7" descr="MCj0349993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3040857"/>
            <a:ext cx="1066800" cy="1346597"/>
          </a:xfrm>
          <a:prstGeom prst="rect">
            <a:avLst/>
          </a:prstGeom>
          <a:noFill/>
        </p:spPr>
      </p:pic>
      <p:cxnSp>
        <p:nvCxnSpPr>
          <p:cNvPr id="14344" name="AutoShape 8"/>
          <p:cNvCxnSpPr>
            <a:cxnSpLocks noChangeShapeType="1"/>
            <a:stCxn id="0" idx="3"/>
            <a:endCxn id="0" idx="1"/>
          </p:cNvCxnSpPr>
          <p:nvPr/>
        </p:nvCxnSpPr>
        <p:spPr bwMode="auto">
          <a:xfrm flipV="1">
            <a:off x="1752600" y="2087167"/>
            <a:ext cx="4495800" cy="2381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345" name="AutoShape 9"/>
          <p:cNvCxnSpPr>
            <a:cxnSpLocks noChangeShapeType="1"/>
            <a:endCxn id="0" idx="1"/>
          </p:cNvCxnSpPr>
          <p:nvPr/>
        </p:nvCxnSpPr>
        <p:spPr bwMode="auto">
          <a:xfrm>
            <a:off x="1752600" y="2103835"/>
            <a:ext cx="4495800" cy="1612106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14346" name="AutoShape 10"/>
          <p:cNvCxnSpPr>
            <a:cxnSpLocks noChangeShapeType="1"/>
            <a:stCxn id="0" idx="3"/>
            <a:endCxn id="0" idx="1"/>
          </p:cNvCxnSpPr>
          <p:nvPr/>
        </p:nvCxnSpPr>
        <p:spPr bwMode="auto">
          <a:xfrm>
            <a:off x="1752600" y="3714750"/>
            <a:ext cx="4495800" cy="1191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14347" name="AutoShape 11"/>
          <p:cNvCxnSpPr>
            <a:cxnSpLocks noChangeShapeType="1"/>
            <a:stCxn id="0" idx="3"/>
            <a:endCxn id="0" idx="1"/>
          </p:cNvCxnSpPr>
          <p:nvPr/>
        </p:nvCxnSpPr>
        <p:spPr bwMode="auto">
          <a:xfrm flipV="1">
            <a:off x="1752600" y="2087166"/>
            <a:ext cx="4495800" cy="1627584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1905000" y="1187053"/>
            <a:ext cx="16764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Black &amp; white</a:t>
            </a:r>
          </a:p>
          <a:p>
            <a:pPr>
              <a:spcBef>
                <a:spcPct val="50000"/>
              </a:spcBef>
            </a:pPr>
            <a:r>
              <a:rPr lang="en-US"/>
              <a:t>broadcast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4876800" y="1187053"/>
            <a:ext cx="16764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Black &amp; white</a:t>
            </a:r>
          </a:p>
          <a:p>
            <a:pPr>
              <a:spcBef>
                <a:spcPct val="50000"/>
              </a:spcBef>
            </a:pPr>
            <a:r>
              <a:rPr lang="en-US"/>
              <a:t>receiver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4876800" y="4044553"/>
            <a:ext cx="16764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Color</a:t>
            </a:r>
          </a:p>
          <a:p>
            <a:pPr>
              <a:spcBef>
                <a:spcPct val="50000"/>
              </a:spcBef>
            </a:pPr>
            <a:r>
              <a:rPr lang="en-US"/>
              <a:t>receiver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1905000" y="4044553"/>
            <a:ext cx="16764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Color</a:t>
            </a:r>
          </a:p>
          <a:p>
            <a:pPr>
              <a:spcBef>
                <a:spcPct val="50000"/>
              </a:spcBef>
            </a:pPr>
            <a:r>
              <a:rPr lang="en-US"/>
              <a:t>broadcast</a:t>
            </a: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2590800" y="2514600"/>
            <a:ext cx="2743200" cy="1061829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Problem 1:</a:t>
            </a:r>
          </a:p>
          <a:p>
            <a:pPr>
              <a:spcBef>
                <a:spcPct val="50000"/>
              </a:spcBef>
            </a:pPr>
            <a:r>
              <a:rPr lang="en-US"/>
              <a:t>Signals share same airspace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2590800" y="2514600"/>
            <a:ext cx="2743200" cy="1061829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Problem 2:</a:t>
            </a:r>
          </a:p>
          <a:p>
            <a:pPr>
              <a:spcBef>
                <a:spcPct val="50000"/>
              </a:spcBef>
            </a:pPr>
            <a:r>
              <a:rPr lang="en-US"/>
              <a:t>Color TV owners want to see black &amp; white shows</a:t>
            </a:r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2590800" y="2514600"/>
            <a:ext cx="2743200" cy="1061829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Problem 3:</a:t>
            </a:r>
          </a:p>
          <a:p>
            <a:pPr>
              <a:spcBef>
                <a:spcPct val="50000"/>
              </a:spcBef>
            </a:pPr>
            <a:r>
              <a:rPr lang="en-US"/>
              <a:t>Black &amp; white TV owners want to see color shows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0" grpId="0"/>
      <p:bldP spid="14351" grpId="0"/>
      <p:bldP spid="14352" grpId="0" animBg="1"/>
      <p:bldP spid="14353" grpId="0" animBg="1"/>
      <p:bldP spid="1435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Side effects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Field rate changed from 60 Hz to 59.94 Hz (reduced by 0.1 %)</a:t>
            </a:r>
          </a:p>
          <a:p>
            <a:pPr>
              <a:lnSpc>
                <a:spcPct val="90000"/>
              </a:lnSpc>
            </a:pPr>
            <a:r>
              <a:rPr lang="en-US" dirty="0"/>
              <a:t>Avoided interference between audio and color</a:t>
            </a:r>
          </a:p>
          <a:p>
            <a:pPr>
              <a:lnSpc>
                <a:spcPct val="90000"/>
              </a:lnSpc>
            </a:pPr>
            <a:r>
              <a:rPr lang="en-US" dirty="0"/>
              <a:t>Movie playback fails due to </a:t>
            </a:r>
            <a:r>
              <a:rPr lang="en-US" dirty="0" err="1"/>
              <a:t>framerate</a:t>
            </a:r>
            <a:r>
              <a:rPr lang="en-US" dirty="0"/>
              <a:t> difference: 24 Hz vs. 30 Hz</a:t>
            </a:r>
          </a:p>
          <a:p>
            <a:pPr>
              <a:lnSpc>
                <a:spcPct val="90000"/>
              </a:lnSpc>
            </a:pPr>
            <a:r>
              <a:rPr lang="en-US" dirty="0"/>
              <a:t>In Europe PAL playback is just sped up to 25 Hz … car chases 4% more exciting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three “Bigs”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Big Lie</a:t>
            </a:r>
            <a:br>
              <a:rPr lang="en-US" dirty="0"/>
            </a:br>
            <a:r>
              <a:rPr lang="en-US" dirty="0">
                <a:solidFill>
                  <a:schemeClr val="folHlink"/>
                </a:solidFill>
              </a:rPr>
              <a:t>Light in = light out</a:t>
            </a:r>
          </a:p>
          <a:p>
            <a:r>
              <a:rPr lang="en-US" dirty="0"/>
              <a:t>The Big Coincidence</a:t>
            </a:r>
            <a:br>
              <a:rPr lang="en-US" dirty="0"/>
            </a:br>
            <a:r>
              <a:rPr lang="en-US" dirty="0">
                <a:solidFill>
                  <a:schemeClr val="folHlink"/>
                </a:solidFill>
              </a:rPr>
              <a:t>Light in ~ light out</a:t>
            </a:r>
          </a:p>
          <a:p>
            <a:r>
              <a:rPr lang="en-US" dirty="0"/>
              <a:t>The Big Deal</a:t>
            </a:r>
            <a:br>
              <a:rPr lang="en-US" dirty="0"/>
            </a:br>
            <a:r>
              <a:rPr lang="en-US" dirty="0">
                <a:solidFill>
                  <a:schemeClr val="folHlink"/>
                </a:solidFill>
              </a:rPr>
              <a:t>Who cares?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 space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Linear light means number of photons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Actual units: Candela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Power per direction per solid angle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Restricted to visible wavelengths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Physics calculations must be linear to be accurate: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Lighting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Filtering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Alpha-blending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Multi-sampling/Super-sampling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Gamma space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5900"/>
            <a:ext cx="8229600" cy="131445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Perceptual units</a:t>
            </a:r>
          </a:p>
          <a:p>
            <a:r>
              <a:rPr lang="en-US" dirty="0"/>
              <a:t>How different do two </a:t>
            </a:r>
            <a:r>
              <a:rPr lang="en-US" dirty="0" err="1"/>
              <a:t>brightnesses</a:t>
            </a:r>
            <a:r>
              <a:rPr lang="en-US" dirty="0"/>
              <a:t> appear to the human eye?</a:t>
            </a:r>
          </a:p>
        </p:txBody>
      </p:sp>
      <p:grpSp>
        <p:nvGrpSpPr>
          <p:cNvPr id="22536" name="Group 8"/>
          <p:cNvGrpSpPr>
            <a:grpSpLocks/>
          </p:cNvGrpSpPr>
          <p:nvPr/>
        </p:nvGrpSpPr>
        <p:grpSpPr bwMode="auto">
          <a:xfrm>
            <a:off x="3278188" y="2744391"/>
            <a:ext cx="2741612" cy="2056209"/>
            <a:chOff x="1873" y="2161"/>
            <a:chExt cx="1727" cy="1727"/>
          </a:xfrm>
        </p:grpSpPr>
        <p:sp>
          <p:nvSpPr>
            <p:cNvPr id="22532" name="Rectangle 4"/>
            <p:cNvSpPr>
              <a:spLocks noChangeArrowheads="1"/>
            </p:cNvSpPr>
            <p:nvPr/>
          </p:nvSpPr>
          <p:spPr bwMode="auto">
            <a:xfrm>
              <a:off x="1873" y="2161"/>
              <a:ext cx="1727" cy="172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4" name="Rectangle 6"/>
            <p:cNvSpPr>
              <a:spLocks noChangeArrowheads="1"/>
            </p:cNvSpPr>
            <p:nvPr/>
          </p:nvSpPr>
          <p:spPr bwMode="auto">
            <a:xfrm>
              <a:off x="2304" y="2592"/>
              <a:ext cx="432" cy="816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5" name="Rectangle 7"/>
            <p:cNvSpPr>
              <a:spLocks noChangeArrowheads="1"/>
            </p:cNvSpPr>
            <p:nvPr/>
          </p:nvSpPr>
          <p:spPr bwMode="auto">
            <a:xfrm>
              <a:off x="2736" y="2592"/>
              <a:ext cx="432" cy="816"/>
            </a:xfrm>
            <a:prstGeom prst="rect">
              <a:avLst/>
            </a:prstGeom>
            <a:solidFill>
              <a:srgbClr val="96969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Gamma measured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/>
              <a:t>From experiments, gamma space is related to linear space by a power law</a:t>
            </a:r>
          </a:p>
          <a:p>
            <a:r>
              <a:rPr lang="en-US" sz="2800" dirty="0" err="1"/>
              <a:t>I</a:t>
            </a:r>
            <a:r>
              <a:rPr lang="en-US" sz="2800" baseline="-25000" dirty="0" err="1"/>
              <a:t>Perceived</a:t>
            </a:r>
            <a:r>
              <a:rPr lang="en-US" sz="2800" dirty="0"/>
              <a:t> ~ I</a:t>
            </a:r>
            <a:r>
              <a:rPr lang="en-US" sz="2800" baseline="-25000" dirty="0"/>
              <a:t>Linear</a:t>
            </a:r>
            <a:r>
              <a:rPr lang="en-US" sz="2800" baseline="30000" dirty="0"/>
              <a:t>0.4</a:t>
            </a:r>
          </a:p>
          <a:p>
            <a:r>
              <a:rPr lang="en-US" sz="2800" dirty="0"/>
              <a:t>We distinguish dark colors much better than bright colors</a:t>
            </a:r>
          </a:p>
        </p:txBody>
      </p:sp>
      <p:graphicFrame>
        <p:nvGraphicFramePr>
          <p:cNvPr id="24582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4648200" y="1888331"/>
          <a:ext cx="4038600" cy="2683669"/>
        </p:xfrm>
        <a:graphic>
          <a:graphicData uri="http://schemas.openxmlformats.org/presentationml/2006/ole">
            <p:oleObj spid="_x0000_s24582" name="Chart" r:id="rId3" imgW="5267444" imgH="4667369" progId="Excel.Sheet.8">
              <p:embed/>
            </p:oleObj>
          </a:graphicData>
        </a:graphic>
      </p:graphicFrame>
      <p:pic>
        <p:nvPicPr>
          <p:cNvPr id="24584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38676" y="1050132"/>
            <a:ext cx="4048125" cy="7786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big coincidence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/>
              <a:t>Coincidentally, the response curve of a standard TV is almost the inverse</a:t>
            </a:r>
          </a:p>
          <a:p>
            <a:r>
              <a:rPr lang="en-US" sz="2800" dirty="0"/>
              <a:t>I ~ V</a:t>
            </a:r>
            <a:r>
              <a:rPr lang="en-US" sz="2800" baseline="30000" dirty="0"/>
              <a:t>2.5</a:t>
            </a:r>
          </a:p>
          <a:p>
            <a:r>
              <a:rPr lang="en-US" sz="2800" dirty="0"/>
              <a:t>Newer TVs fake this</a:t>
            </a:r>
          </a:p>
          <a:p>
            <a:r>
              <a:rPr lang="en-US" sz="2800" dirty="0"/>
              <a:t>We can use perceptual units for signal!</a:t>
            </a:r>
          </a:p>
        </p:txBody>
      </p:sp>
      <p:graphicFrame>
        <p:nvGraphicFramePr>
          <p:cNvPr id="27655" name="Object 7"/>
          <p:cNvGraphicFramePr>
            <a:graphicFrameLocks noChangeAspect="1"/>
          </p:cNvGraphicFramePr>
          <p:nvPr>
            <p:ph sz="half" idx="2"/>
          </p:nvPr>
        </p:nvGraphicFramePr>
        <p:xfrm>
          <a:off x="4648200" y="1888331"/>
          <a:ext cx="4038600" cy="2683669"/>
        </p:xfrm>
        <a:graphic>
          <a:graphicData uri="http://schemas.openxmlformats.org/presentationml/2006/ole">
            <p:oleObj spid="_x0000_s27655" name="Chart" r:id="rId3" imgW="5267444" imgH="4667369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Actual Gamma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The exponent (e.g. 2.5) is called Gamma 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Several standards:  </a:t>
            </a:r>
            <a:r>
              <a:rPr lang="en-US" sz="2800" dirty="0" err="1"/>
              <a:t>sRGB</a:t>
            </a:r>
            <a:r>
              <a:rPr lang="en-US" sz="2800" dirty="0"/>
              <a:t>, TV Rec. 709, hardware/software internal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These intentionally leave a bias: encode at gamma 2.2-2.4, display at gamma 2.5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Because viewing conditions tend to be brighter than recording conditions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You can adjust gamma --- called ‘contrast’ on TV dials/menus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Gamma in graphics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5900"/>
            <a:ext cx="8229600" cy="2228850"/>
          </a:xfrm>
        </p:spPr>
        <p:txBody>
          <a:bodyPr>
            <a:normAutofit/>
          </a:bodyPr>
          <a:lstStyle/>
          <a:p>
            <a:r>
              <a:rPr lang="en-US" dirty="0"/>
              <a:t>Engineers have two conflicting objectives:</a:t>
            </a:r>
          </a:p>
          <a:p>
            <a:pPr lvl="1"/>
            <a:r>
              <a:rPr lang="en-US" dirty="0"/>
              <a:t>Get the physics right --- need linear space</a:t>
            </a:r>
          </a:p>
          <a:p>
            <a:pPr lvl="1"/>
            <a:r>
              <a:rPr lang="en-US" dirty="0"/>
              <a:t>Retain visual precision --- need gamma space</a:t>
            </a:r>
          </a:p>
          <a:p>
            <a:r>
              <a:rPr lang="en-US" dirty="0"/>
              <a:t>Implies conversion operations in pipeline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6705600" y="3752850"/>
            <a:ext cx="1295400" cy="571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/>
              <a:t>Physical calculation</a:t>
            </a:r>
          </a:p>
        </p:txBody>
      </p:sp>
      <p:sp>
        <p:nvSpPr>
          <p:cNvPr id="30725" name="AutoShape 5"/>
          <p:cNvSpPr>
            <a:spLocks noChangeArrowheads="1"/>
          </p:cNvSpPr>
          <p:nvPr/>
        </p:nvSpPr>
        <p:spPr bwMode="auto">
          <a:xfrm>
            <a:off x="3733800" y="3924300"/>
            <a:ext cx="1600200" cy="228600"/>
          </a:xfrm>
          <a:prstGeom prst="rightArrow">
            <a:avLst>
              <a:gd name="adj1" fmla="val 50000"/>
              <a:gd name="adj2" fmla="val 13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Constrained</a:t>
            </a:r>
          </a:p>
          <a:p>
            <a:pPr algn="ctr"/>
            <a:r>
              <a:rPr lang="en-US" dirty="0"/>
              <a:t>bandwidth</a:t>
            </a: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1066800" y="3752850"/>
            <a:ext cx="1295400" cy="571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dirty="0"/>
              <a:t>Linear source I</a:t>
            </a:r>
          </a:p>
        </p:txBody>
      </p:sp>
      <p:sp>
        <p:nvSpPr>
          <p:cNvPr id="30730" name="AutoShape 10"/>
          <p:cNvSpPr>
            <a:spLocks noChangeArrowheads="1"/>
          </p:cNvSpPr>
          <p:nvPr/>
        </p:nvSpPr>
        <p:spPr bwMode="auto">
          <a:xfrm rot="5400000">
            <a:off x="5795963" y="3433763"/>
            <a:ext cx="485775" cy="1181100"/>
          </a:xfrm>
          <a:custGeom>
            <a:avLst/>
            <a:gdLst>
              <a:gd name="G0" fmla="+- 7623 0 0"/>
              <a:gd name="G1" fmla="+- 21600 0 7623"/>
              <a:gd name="G2" fmla="*/ 7623 1 2"/>
              <a:gd name="G3" fmla="+- 21600 0 G2"/>
              <a:gd name="G4" fmla="+/ 7623 21600 2"/>
              <a:gd name="G5" fmla="+/ G1 0 2"/>
              <a:gd name="G6" fmla="*/ 21600 21600 7623"/>
              <a:gd name="G7" fmla="*/ G6 1 2"/>
              <a:gd name="G8" fmla="+- 21600 0 G7"/>
              <a:gd name="G9" fmla="*/ 21600 1 2"/>
              <a:gd name="G10" fmla="+- 7623 0 G9"/>
              <a:gd name="G11" fmla="?: G10 G8 0"/>
              <a:gd name="G12" fmla="?: G10 G7 21600"/>
              <a:gd name="T0" fmla="*/ 17788 w 21600"/>
              <a:gd name="T1" fmla="*/ 10800 h 21600"/>
              <a:gd name="T2" fmla="*/ 10800 w 21600"/>
              <a:gd name="T3" fmla="*/ 21600 h 21600"/>
              <a:gd name="T4" fmla="*/ 3812 w 21600"/>
              <a:gd name="T5" fmla="*/ 10800 h 21600"/>
              <a:gd name="T6" fmla="*/ 10800 w 21600"/>
              <a:gd name="T7" fmla="*/ 0 h 21600"/>
              <a:gd name="T8" fmla="*/ 5612 w 21600"/>
              <a:gd name="T9" fmla="*/ 5612 h 21600"/>
              <a:gd name="T10" fmla="*/ 15988 w 21600"/>
              <a:gd name="T11" fmla="*/ 15988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7623" y="21600"/>
                </a:lnTo>
                <a:lnTo>
                  <a:pt x="13977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vert="eaVert" wrap="none" anchor="ctr"/>
          <a:lstStyle/>
          <a:p>
            <a:pPr algn="ctr"/>
            <a:r>
              <a:rPr lang="en-US"/>
              <a:t>I=I’</a:t>
            </a:r>
            <a:r>
              <a:rPr lang="en-US" baseline="30000"/>
              <a:t>2.5</a:t>
            </a:r>
            <a:endParaRPr lang="en-US"/>
          </a:p>
        </p:txBody>
      </p:sp>
      <p:sp>
        <p:nvSpPr>
          <p:cNvPr id="30731" name="AutoShape 11"/>
          <p:cNvSpPr>
            <a:spLocks noChangeArrowheads="1"/>
          </p:cNvSpPr>
          <p:nvPr/>
        </p:nvSpPr>
        <p:spPr bwMode="auto">
          <a:xfrm rot="16200000">
            <a:off x="2805113" y="3414713"/>
            <a:ext cx="485775" cy="1219200"/>
          </a:xfrm>
          <a:custGeom>
            <a:avLst/>
            <a:gdLst>
              <a:gd name="G0" fmla="+- 7623 0 0"/>
              <a:gd name="G1" fmla="+- 21600 0 7623"/>
              <a:gd name="G2" fmla="*/ 7623 1 2"/>
              <a:gd name="G3" fmla="+- 21600 0 G2"/>
              <a:gd name="G4" fmla="+/ 7623 21600 2"/>
              <a:gd name="G5" fmla="+/ G1 0 2"/>
              <a:gd name="G6" fmla="*/ 21600 21600 7623"/>
              <a:gd name="G7" fmla="*/ G6 1 2"/>
              <a:gd name="G8" fmla="+- 21600 0 G7"/>
              <a:gd name="G9" fmla="*/ 21600 1 2"/>
              <a:gd name="G10" fmla="+- 7623 0 G9"/>
              <a:gd name="G11" fmla="?: G10 G8 0"/>
              <a:gd name="G12" fmla="?: G10 G7 21600"/>
              <a:gd name="T0" fmla="*/ 17788 w 21600"/>
              <a:gd name="T1" fmla="*/ 10800 h 21600"/>
              <a:gd name="T2" fmla="*/ 10800 w 21600"/>
              <a:gd name="T3" fmla="*/ 21600 h 21600"/>
              <a:gd name="T4" fmla="*/ 3812 w 21600"/>
              <a:gd name="T5" fmla="*/ 10800 h 21600"/>
              <a:gd name="T6" fmla="*/ 10800 w 21600"/>
              <a:gd name="T7" fmla="*/ 0 h 21600"/>
              <a:gd name="T8" fmla="*/ 5612 w 21600"/>
              <a:gd name="T9" fmla="*/ 5612 h 21600"/>
              <a:gd name="T10" fmla="*/ 15988 w 21600"/>
              <a:gd name="T11" fmla="*/ 15988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7623" y="21600"/>
                </a:lnTo>
                <a:lnTo>
                  <a:pt x="13977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en-US"/>
              <a:t>I’=I</a:t>
            </a:r>
            <a:r>
              <a:rPr lang="en-US" baseline="30000"/>
              <a:t>0.4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5197</TotalTime>
  <Words>1335</Words>
  <Application>Microsoft Office PowerPoint</Application>
  <PresentationFormat>On-screen Show (16:9)</PresentationFormat>
  <Paragraphs>211</Paragraphs>
  <Slides>29</Slides>
  <Notes>3</Notes>
  <HiddenSlides>3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Textured</vt:lpstr>
      <vt:lpstr>Chart</vt:lpstr>
      <vt:lpstr>Gamma:  Our annoying friend  </vt:lpstr>
      <vt:lpstr>Light through the pipeline</vt:lpstr>
      <vt:lpstr>The three “Bigs”</vt:lpstr>
      <vt:lpstr>Linear space</vt:lpstr>
      <vt:lpstr>Gamma space</vt:lpstr>
      <vt:lpstr>Gamma measured</vt:lpstr>
      <vt:lpstr>The big coincidence</vt:lpstr>
      <vt:lpstr>Actual Gamma</vt:lpstr>
      <vt:lpstr>Gamma in graphics</vt:lpstr>
      <vt:lpstr>What if I don’t want to?</vt:lpstr>
      <vt:lpstr>Banding</vt:lpstr>
      <vt:lpstr>How many bits are enough?</vt:lpstr>
      <vt:lpstr>How many bits are enough?</vt:lpstr>
      <vt:lpstr>How many bits are enough?</vt:lpstr>
      <vt:lpstr>Getting gamma wrong</vt:lpstr>
      <vt:lpstr>Moire</vt:lpstr>
      <vt:lpstr>Getting gamma right</vt:lpstr>
      <vt:lpstr>Tracking gamma conversions</vt:lpstr>
      <vt:lpstr>Real world  Input data</vt:lpstr>
      <vt:lpstr>Input data  texture fetch</vt:lpstr>
      <vt:lpstr>Texture fetch  render target</vt:lpstr>
      <vt:lpstr>Render target  front buffer</vt:lpstr>
      <vt:lpstr>Front buffer  signal  TV</vt:lpstr>
      <vt:lpstr>Review</vt:lpstr>
      <vt:lpstr>References</vt:lpstr>
      <vt:lpstr>Questions?</vt:lpstr>
      <vt:lpstr>NTSC Color TV</vt:lpstr>
      <vt:lpstr>USA 1953</vt:lpstr>
      <vt:lpstr>Side effects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Cook</dc:creator>
  <cp:lastModifiedBy>JCAB</cp:lastModifiedBy>
  <cp:revision>57</cp:revision>
  <dcterms:created xsi:type="dcterms:W3CDTF">2009-01-10T16:52:59Z</dcterms:created>
  <dcterms:modified xsi:type="dcterms:W3CDTF">2010-02-25T07:13:33Z</dcterms:modified>
</cp:coreProperties>
</file>