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5" r:id="rId3"/>
    <p:sldId id="266" r:id="rId4"/>
    <p:sldId id="270" r:id="rId5"/>
    <p:sldId id="268" r:id="rId6"/>
    <p:sldId id="269" r:id="rId7"/>
    <p:sldId id="271" r:id="rId8"/>
    <p:sldId id="267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53" autoAdjust="0"/>
    <p:restoredTop sz="81852" autoAdjust="0"/>
  </p:normalViewPr>
  <p:slideViewPr>
    <p:cSldViewPr>
      <p:cViewPr varScale="1">
        <p:scale>
          <a:sx n="84" d="100"/>
          <a:sy n="84" d="100"/>
        </p:scale>
        <p:origin x="-648" y="-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9F6DFE-BDBA-40A3-96F9-CBB9F39143BD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D6B06BD-50A8-4B3D-8EEC-415A8F888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049C22E-01BE-421A-AD6E-862383452469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C574F57-61EA-4636-82D6-957DB82AC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4477941"/>
            <a:ext cx="9144000" cy="665559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4539854"/>
            <a:ext cx="2249488" cy="53459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6" y="4532710"/>
            <a:ext cx="6784975" cy="535781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760"/>
            <a:ext cx="2057400" cy="51435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616A983-F9B5-431A-B66A-51F38D455149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EA194BF-FF67-4DD2-88CE-1A1B26E9FF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CC3F3-58C6-4985-B5C1-53BACBFB1844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69BEC-7458-42D6-A341-472418306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1" y="0"/>
            <a:ext cx="320675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0"/>
            <a:ext cx="22098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31D86-9F97-4867-AABA-2121C2F01674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4686300"/>
            <a:ext cx="5573713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8"/>
            <a:ext cx="40005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8804F-9944-4336-9D93-60187B0BD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1192F-D32A-48F5-995D-FB38D4BDD673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D8CD3-3A4F-4B04-8D22-0809461B4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4E7E6-B771-41F6-B1FB-EB7DEC51174B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1"/>
            <a:ext cx="1295400" cy="526256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3B539-F6AD-437E-9D98-C6038E749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0332F86-E110-41B5-BB50-8F14B2E0B32F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1220282-C4F0-4722-BAA6-081D9DA4E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01BA7EC-6690-4CF2-A559-2E53B685F762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E0A817B-B0DD-4C1E-9C75-89E1822B1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D5FE2-5B6F-4CAE-9979-DC9273E116F7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0EF5B-FD6D-42A7-8887-DEBC65EC7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3760D-888A-4E29-BA26-53C1D6F58B20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41A6154-9CEB-4188-BFE2-14A015918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6C37F-4F53-4D8B-ABC2-3475E7155AAA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901E2-9BB8-44B7-8EC8-6567F65F4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3429000"/>
            <a:ext cx="9144000" cy="66556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4" y="3498056"/>
            <a:ext cx="1463675" cy="53459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3490913"/>
            <a:ext cx="7599362" cy="534591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1" y="0"/>
            <a:ext cx="100013" cy="51506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0B99904-D64C-4606-8EC4-18AC8A3475BB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8"/>
            <a:ext cx="1447800" cy="497681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EE91D5A5-139B-4FAD-B5B0-874CD0B97F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300"/>
            <a:ext cx="4572000" cy="273844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171450"/>
            <a:ext cx="81534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200151"/>
            <a:ext cx="81534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5B26AA-4085-4575-9026-A2C8C583AA59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300"/>
            <a:ext cx="5421313" cy="273844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6306"/>
            <a:ext cx="9144000" cy="23931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959644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959644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3692"/>
            <a:ext cx="533400" cy="18335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C47C21-F094-4F7C-81A6-FDA5C5088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7" r:id="rId2"/>
    <p:sldLayoutId id="2147483732" r:id="rId3"/>
    <p:sldLayoutId id="2147483733" r:id="rId4"/>
    <p:sldLayoutId id="2147483734" r:id="rId5"/>
    <p:sldLayoutId id="2147483728" r:id="rId6"/>
    <p:sldLayoutId id="2147483735" r:id="rId7"/>
    <p:sldLayoutId id="2147483729" r:id="rId8"/>
    <p:sldLayoutId id="2147483736" r:id="rId9"/>
    <p:sldLayoutId id="2147483730" r:id="rId10"/>
    <p:sldLayoutId id="214748373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9BBB5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8064A2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2362200" y="4537472"/>
            <a:ext cx="6705600" cy="514350"/>
          </a:xfrm>
        </p:spPr>
        <p:txBody>
          <a:bodyPr/>
          <a:lstStyle/>
          <a:p>
            <a:r>
              <a:rPr lang="en-US" smtClean="0"/>
              <a:t>The Geometry Pipeline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/>
          <a:lstStyle/>
          <a:p>
            <a:r>
              <a:rPr lang="en-US" smtClean="0"/>
              <a:t>Goals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2514600"/>
            <a:ext cx="8153400" cy="2057400"/>
          </a:xfrm>
        </p:spPr>
        <p:txBody>
          <a:bodyPr/>
          <a:lstStyle/>
          <a:p>
            <a:pPr marL="514350" indent="-514350">
              <a:buFont typeface="Tw Cen MT" pitchFamily="34" charset="0"/>
              <a:buAutoNum type="arabicPeriod"/>
            </a:pPr>
            <a:r>
              <a:rPr lang="en-US" smtClean="0"/>
              <a:t>Understand geometry transformations</a:t>
            </a:r>
          </a:p>
          <a:p>
            <a:pPr marL="514350" indent="-514350">
              <a:buFont typeface="Tw Cen MT" pitchFamily="34" charset="0"/>
              <a:buAutoNum type="arabicPeriod"/>
            </a:pPr>
            <a:r>
              <a:rPr lang="en-US" smtClean="0"/>
              <a:t>Understand the various spaces involved</a:t>
            </a:r>
          </a:p>
          <a:p>
            <a:pPr marL="514350" indent="-514350">
              <a:buFont typeface="Tw Cen MT" pitchFamily="34" charset="0"/>
              <a:buAutoNum type="arabicPeriod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/>
          <a:lstStyle/>
          <a:p>
            <a:r>
              <a:rPr lang="en-US" dirty="0" smtClean="0"/>
              <a:t>Basic geometry pipeline spaces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200150"/>
            <a:ext cx="8153400" cy="33718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Frames of reference, actually</a:t>
            </a:r>
          </a:p>
          <a:p>
            <a:r>
              <a:rPr lang="en-US" dirty="0" smtClean="0"/>
              <a:t>Model (local) space</a:t>
            </a:r>
          </a:p>
          <a:p>
            <a:pPr lvl="1"/>
            <a:r>
              <a:rPr lang="en-US" dirty="0" smtClean="0"/>
              <a:t>Different for each object rendered</a:t>
            </a:r>
          </a:p>
          <a:p>
            <a:pPr lvl="1">
              <a:buFont typeface="Wingdings" pitchFamily="2" charset="2"/>
              <a:buChar char=""/>
            </a:pPr>
            <a:r>
              <a:rPr lang="en-US" dirty="0" smtClean="0"/>
              <a:t>World matrix (linear transformation)</a:t>
            </a:r>
          </a:p>
          <a:p>
            <a:r>
              <a:rPr lang="en-US" dirty="0" smtClean="0"/>
              <a:t>World space</a:t>
            </a:r>
          </a:p>
          <a:p>
            <a:pPr lvl="1">
              <a:buFont typeface="Wingdings" pitchFamily="2" charset="2"/>
              <a:buChar char="ê"/>
            </a:pPr>
            <a:r>
              <a:rPr lang="en-US" dirty="0" smtClean="0"/>
              <a:t>View matrix</a:t>
            </a:r>
          </a:p>
          <a:p>
            <a:r>
              <a:rPr lang="en-US" dirty="0" smtClean="0"/>
              <a:t>View (camera) space</a:t>
            </a:r>
          </a:p>
          <a:p>
            <a:pPr lvl="1"/>
            <a:r>
              <a:rPr lang="en-US" dirty="0" smtClean="0"/>
              <a:t>X, Y aligned to horizontal-vertical</a:t>
            </a:r>
          </a:p>
          <a:p>
            <a:pPr lvl="1"/>
            <a:r>
              <a:rPr lang="en-US" dirty="0" smtClean="0"/>
              <a:t>Z goes into the screen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/>
          <a:lstStyle/>
          <a:p>
            <a:r>
              <a:rPr lang="en-US" dirty="0" smtClean="0"/>
              <a:t>The projection matrix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200150"/>
            <a:ext cx="8153400" cy="33718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View (camera) space</a:t>
            </a:r>
          </a:p>
          <a:p>
            <a:pPr lvl="1">
              <a:buFont typeface="Wingdings" pitchFamily="2" charset="2"/>
              <a:buChar char="ê"/>
            </a:pPr>
            <a:r>
              <a:rPr lang="en-US" dirty="0" smtClean="0"/>
              <a:t>Projection matrix</a:t>
            </a:r>
          </a:p>
          <a:p>
            <a:r>
              <a:rPr lang="en-US" dirty="0" smtClean="0"/>
              <a:t>Clip space – reach it by applying projection matrix</a:t>
            </a:r>
          </a:p>
          <a:p>
            <a:pPr lvl="1"/>
            <a:r>
              <a:rPr lang="en-US" dirty="0" smtClean="0"/>
              <a:t>X, Y, Z, W – the W defined in terms of Z</a:t>
            </a:r>
          </a:p>
          <a:p>
            <a:pPr lvl="1"/>
            <a:r>
              <a:rPr lang="en-US" dirty="0" smtClean="0"/>
              <a:t>-W &lt;= X, Y &lt;= W</a:t>
            </a:r>
          </a:p>
          <a:p>
            <a:pPr lvl="1"/>
            <a:r>
              <a:rPr lang="en-US" dirty="0" smtClean="0"/>
              <a:t>0 &lt;= Z &lt;= W (used for the z-buffer)</a:t>
            </a:r>
          </a:p>
          <a:p>
            <a:r>
              <a:rPr lang="en-US" dirty="0" smtClean="0"/>
              <a:t>Clip space makes some math much simpler</a:t>
            </a:r>
          </a:p>
          <a:p>
            <a:pPr lvl="1"/>
            <a:r>
              <a:rPr lang="en-US" dirty="0" smtClean="0"/>
              <a:t>The screen is a square</a:t>
            </a:r>
          </a:p>
          <a:p>
            <a:pPr lvl="1"/>
            <a:r>
              <a:rPr lang="en-US" dirty="0" smtClean="0"/>
              <a:t>The frustum (limits) is all 90 degree 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/>
          <a:lstStyle/>
          <a:p>
            <a:r>
              <a:rPr lang="en-US" smtClean="0"/>
              <a:t>Clipping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200150"/>
            <a:ext cx="8153400" cy="3371850"/>
          </a:xfrm>
        </p:spPr>
        <p:txBody>
          <a:bodyPr>
            <a:normAutofit fontScale="85000" lnSpcReduction="2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Clipping of some kind is necessary</a:t>
            </a:r>
          </a:p>
          <a:p>
            <a:pPr marL="640715" lvl="1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Avoids math imprecision around the camera plane</a:t>
            </a:r>
          </a:p>
          <a:p>
            <a:pPr marL="640715" lvl="1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Camera plane is when clip-W is very small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Clip space is linear transformation from view space</a:t>
            </a:r>
          </a:p>
          <a:p>
            <a:pPr marL="640715" lvl="1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Clipping can be done using simple arithmetic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Typically, clipping around some frustum</a:t>
            </a:r>
          </a:p>
          <a:p>
            <a:pPr marL="640715" lvl="1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Either the view frustum or a wider one (the guard band)</a:t>
            </a:r>
          </a:p>
          <a:p>
            <a:pPr marL="640715" lvl="1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When using the guard band, the rasterizer also clips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A common strategy is to generate more triangles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/>
          <a:lstStyle/>
          <a:p>
            <a:r>
              <a:rPr lang="en-US" dirty="0" smtClean="0"/>
              <a:t>Projection space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200150"/>
            <a:ext cx="8153400" cy="337185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Clip space</a:t>
            </a:r>
          </a:p>
          <a:p>
            <a:pPr lvl="1">
              <a:buFont typeface="Wingdings" pitchFamily="2" charset="2"/>
              <a:buChar char="ê"/>
            </a:pPr>
            <a:r>
              <a:rPr lang="en-US" dirty="0" smtClean="0"/>
              <a:t>X, Y and Z are divided by W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Not a linear transformation!</a:t>
            </a:r>
          </a:p>
          <a:p>
            <a:r>
              <a:rPr lang="en-US" dirty="0" smtClean="0"/>
              <a:t>Projection space</a:t>
            </a:r>
          </a:p>
          <a:p>
            <a:pPr lvl="1"/>
            <a:r>
              <a:rPr lang="en-US" dirty="0" smtClean="0"/>
              <a:t>-1 &lt;= X, Y &lt;= 1</a:t>
            </a:r>
          </a:p>
          <a:p>
            <a:pPr lvl="1"/>
            <a:r>
              <a:rPr lang="en-US" dirty="0" smtClean="0"/>
              <a:t>0 &lt;= Z &lt;= 1</a:t>
            </a:r>
          </a:p>
          <a:p>
            <a:r>
              <a:rPr lang="en-US" dirty="0" smtClean="0"/>
              <a:t>1/W also kept around for perspective correction</a:t>
            </a:r>
          </a:p>
          <a:p>
            <a:pPr lvl="1"/>
            <a:r>
              <a:rPr lang="en-US" dirty="0" smtClean="0"/>
              <a:t>Anything linear in world/view/clip space, when divided by the W becomes linear in projection/screen space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/>
          <a:lstStyle/>
          <a:p>
            <a:r>
              <a:rPr lang="en-US" dirty="0" smtClean="0"/>
              <a:t>Screen space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200150"/>
            <a:ext cx="8153400" cy="3371850"/>
          </a:xfrm>
        </p:spPr>
        <p:txBody>
          <a:bodyPr/>
          <a:lstStyle/>
          <a:p>
            <a:r>
              <a:rPr lang="en-US" dirty="0" smtClean="0"/>
              <a:t>Projection space</a:t>
            </a:r>
          </a:p>
          <a:p>
            <a:pPr lvl="1">
              <a:buFont typeface="Wingdings" pitchFamily="2" charset="2"/>
              <a:buChar char="ê"/>
            </a:pPr>
            <a:r>
              <a:rPr lang="en-US" dirty="0" smtClean="0"/>
              <a:t>Adjust X, Y for the screen dimensions</a:t>
            </a:r>
          </a:p>
          <a:p>
            <a:r>
              <a:rPr lang="en-US" dirty="0" smtClean="0"/>
              <a:t>Screen space</a:t>
            </a:r>
          </a:p>
          <a:p>
            <a:pPr lvl="1"/>
            <a:r>
              <a:rPr lang="en-US" dirty="0" smtClean="0"/>
              <a:t>0 &lt;= X, Y &lt;= Width, Height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12775" y="171450"/>
            <a:ext cx="8153400" cy="742950"/>
          </a:xfrm>
        </p:spPr>
        <p:txBody>
          <a:bodyPr/>
          <a:lstStyle/>
          <a:p>
            <a:r>
              <a:rPr lang="en-US" dirty="0" smtClean="0"/>
              <a:t>Implementation notes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200150"/>
            <a:ext cx="8153400" cy="337185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World, view and projection matrices normally combined into one for performance</a:t>
            </a:r>
          </a:p>
          <a:p>
            <a:pPr lvl="1"/>
            <a:r>
              <a:rPr lang="en-US" dirty="0" smtClean="0"/>
              <a:t>Other combinations also useful, in various situations</a:t>
            </a:r>
          </a:p>
          <a:p>
            <a:r>
              <a:rPr lang="en-US" dirty="0" smtClean="0"/>
              <a:t>Lighting performed in some uniform space</a:t>
            </a:r>
          </a:p>
          <a:p>
            <a:pPr lvl="1"/>
            <a:r>
              <a:rPr lang="en-US" dirty="0" smtClean="0"/>
              <a:t>Model space if possible</a:t>
            </a:r>
          </a:p>
          <a:p>
            <a:pPr lvl="1"/>
            <a:r>
              <a:rPr lang="en-US" dirty="0" smtClean="0"/>
              <a:t>View space if necessary</a:t>
            </a:r>
          </a:p>
          <a:p>
            <a:pPr lvl="2"/>
            <a:r>
              <a:rPr lang="en-US" dirty="0" smtClean="0"/>
              <a:t>If the model is non-uniformly modified</a:t>
            </a:r>
          </a:p>
          <a:p>
            <a:r>
              <a:rPr lang="en-US" dirty="0" smtClean="0"/>
              <a:t>Normals transformed by the inverse-transpose of the 3x3 matrix (and don’t apply the translation!)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3225</TotalTime>
  <Words>345</Words>
  <Application>Microsoft Office PowerPoint</Application>
  <PresentationFormat>On-screen Show (16:9)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UW Extension  Certificate Program in Game Development   2nd quarter: Advanced Graphics</vt:lpstr>
      <vt:lpstr>Goals</vt:lpstr>
      <vt:lpstr>Basic geometry pipeline spaces</vt:lpstr>
      <vt:lpstr>The projection matrix</vt:lpstr>
      <vt:lpstr>Clipping</vt:lpstr>
      <vt:lpstr>Projection space</vt:lpstr>
      <vt:lpstr>Screen space</vt:lpstr>
      <vt:lpstr>Implementation notes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291</cp:revision>
  <dcterms:created xsi:type="dcterms:W3CDTF">2007-12-02T23:11:43Z</dcterms:created>
  <dcterms:modified xsi:type="dcterms:W3CDTF">2010-01-28T05:20:30Z</dcterms:modified>
</cp:coreProperties>
</file>