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60" r:id="rId4"/>
    <p:sldId id="280" r:id="rId5"/>
    <p:sldId id="258" r:id="rId6"/>
    <p:sldId id="259" r:id="rId7"/>
    <p:sldId id="261" r:id="rId8"/>
    <p:sldId id="262" r:id="rId9"/>
    <p:sldId id="263" r:id="rId10"/>
    <p:sldId id="281" r:id="rId11"/>
    <p:sldId id="264" r:id="rId12"/>
    <p:sldId id="273" r:id="rId13"/>
    <p:sldId id="265" r:id="rId14"/>
    <p:sldId id="274" r:id="rId15"/>
    <p:sldId id="266" r:id="rId16"/>
    <p:sldId id="269" r:id="rId17"/>
    <p:sldId id="267" r:id="rId18"/>
    <p:sldId id="275" r:id="rId19"/>
    <p:sldId id="276" r:id="rId20"/>
    <p:sldId id="277" r:id="rId21"/>
    <p:sldId id="278" r:id="rId22"/>
    <p:sldId id="270" r:id="rId23"/>
    <p:sldId id="271" r:id="rId24"/>
    <p:sldId id="268" r:id="rId25"/>
    <p:sldId id="279" r:id="rId26"/>
  </p:sldIdLst>
  <p:sldSz cx="9144000" cy="5143500" type="screen16x9"/>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61126" autoAdjust="0"/>
  </p:normalViewPr>
  <p:slideViewPr>
    <p:cSldViewPr>
      <p:cViewPr varScale="1">
        <p:scale>
          <a:sx n="62" d="100"/>
          <a:sy n="62" d="100"/>
        </p:scale>
        <p:origin x="-1104" y="-84"/>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D03CEDC-D814-4493-9DA9-943492F27D6B}" type="datetimeFigureOut">
              <a:rPr lang="en-US"/>
              <a:pPr>
                <a:defRPr/>
              </a:pPr>
              <a:t>3/17/2010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6A946B1-265A-47AD-A2BC-F05F96B7894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GPUs are probably more parallel than you imagine</a:t>
            </a:r>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5684DE-1DB7-4713-941B-02E74FED89A9}"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GPU Shader Analyzer</a:t>
            </a:r>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534DB32-215D-48B4-AC3A-2F0C1DB532BE}" type="slidenum">
              <a:rPr lang="en-US" smtClean="0"/>
              <a:pPr fontAlgn="base">
                <a:spcBef>
                  <a:spcPct val="0"/>
                </a:spcBef>
                <a:spcAft>
                  <a:spcPct val="0"/>
                </a:spcAft>
                <a:defRPr/>
              </a:pPr>
              <a:t>20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NVDIA PerfHud Bottleneck detection</a:t>
            </a:r>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EC415E1-B78E-4143-BA97-9946AA7CC2B5}" type="slidenum">
              <a:rPr lang="en-US" smtClean="0"/>
              <a:pPr fontAlgn="base">
                <a:spcBef>
                  <a:spcPct val="0"/>
                </a:spcBef>
                <a:spcAft>
                  <a:spcPct val="0"/>
                </a:spcAft>
                <a:defRPr/>
              </a:pPr>
              <a:t>21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Gamma correction with pow(diffuse, 2.2) silently expands to nine instructions!</a:t>
            </a:r>
          </a:p>
          <a:p>
            <a:pPr eaLnBrk="1" hangingPunct="1">
              <a:spcBef>
                <a:spcPct val="0"/>
              </a:spcBef>
            </a:pPr>
            <a:r>
              <a:rPr lang="en-US" smtClean="0"/>
              <a:t>Restricting it to xyz cuts the cost down to seven.</a:t>
            </a:r>
          </a:p>
          <a:p>
            <a:pPr eaLnBrk="1" hangingPunct="1">
              <a:spcBef>
                <a:spcPct val="0"/>
              </a:spcBef>
            </a:pPr>
            <a:r>
              <a:rPr lang="en-US" smtClean="0"/>
              <a:t>Implementing pow(diffuse, 2.0) as squaring cuts the cost down to one.</a:t>
            </a:r>
          </a:p>
          <a:p>
            <a:pPr eaLnBrk="1" hangingPunct="1">
              <a:spcBef>
                <a:spcPct val="0"/>
              </a:spcBef>
            </a:pPr>
            <a:r>
              <a:rPr lang="en-US" smtClean="0"/>
              <a:t>Using a table lookup in a texture cuts the cost down to three.</a:t>
            </a:r>
          </a:p>
          <a:p>
            <a:pPr eaLnBrk="1" hangingPunct="1">
              <a:spcBef>
                <a:spcPct val="0"/>
              </a:spcBef>
            </a:pPr>
            <a:r>
              <a:rPr lang="en-US" smtClean="0"/>
              <a:t>Using an sRGB render target can cut the cost to zero.</a:t>
            </a:r>
          </a:p>
          <a:p>
            <a:pPr eaLnBrk="1" hangingPunct="1">
              <a:spcBef>
                <a:spcPct val="0"/>
              </a:spcBef>
            </a:pPr>
            <a:endParaRPr lang="en-US" smtClean="0"/>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6FE3E7E-D6FB-4966-A044-FA346CA86C66}" type="slidenum">
              <a:rPr lang="en-US" smtClean="0"/>
              <a:pPr fontAlgn="base">
                <a:spcBef>
                  <a:spcPct val="0"/>
                </a:spcBef>
                <a:spcAft>
                  <a:spcPct val="0"/>
                </a:spcAft>
                <a:defRPr/>
              </a:pPr>
              <a:t>25</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Note the offset between when the command is issued on Thread0 and when the GPU starts processing it. This offset can be much greater because the CPU writes commands to a FIFO which the GPU reads from.</a:t>
            </a:r>
          </a:p>
          <a:p>
            <a:pPr eaLnBrk="1" hangingPunct="1"/>
            <a:r>
              <a:rPr lang="en-US" smtClean="0"/>
              <a:t>Also note that the CPU and GPU are doing work in parallel. This buffering and parallelism continues to inside the GPU with many different units working in parallel on different rendering stages.</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D0437052-C564-409B-8CD6-F9EED804D5EA}" type="slidenum">
              <a:rPr lang="en-US" smtClean="0"/>
              <a:pPr>
                <a:defRPr/>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It is quite easy for a game to be bottlenecked on the CPU cost of rendering. This is fundamentally single-threaded and the same thread probably has many other tasks to do. A game may want/need to do thousands of draw calls. For each draw call there is overhead within your game and within the driver.</a:t>
            </a:r>
          </a:p>
          <a:p>
            <a:pPr eaLnBrk="1" hangingPunct="1">
              <a:spcBef>
                <a:spcPct val="0"/>
              </a:spcBef>
            </a:pPr>
            <a:endParaRPr lang="en-US" smtClean="0"/>
          </a:p>
          <a:p>
            <a:pPr eaLnBrk="1" hangingPunct="1">
              <a:spcBef>
                <a:spcPct val="0"/>
              </a:spcBef>
            </a:pPr>
            <a:r>
              <a:rPr lang="en-US" smtClean="0"/>
              <a:t>Sending constants down can be quite expensive. D3D10, if used intelligently, can help reduce the amount of constant data sent down, thus reducing cost. The D3D10 goal should be to send down as few constant buffers as possible, while avoiding redundant or unused data in these constant buffers.</a:t>
            </a:r>
          </a:p>
          <a:p>
            <a:pPr eaLnBrk="1" hangingPunct="1">
              <a:spcBef>
                <a:spcPct val="0"/>
              </a:spcBef>
            </a:pPr>
            <a:r>
              <a:rPr lang="en-US" smtClean="0"/>
              <a:t>Sorting by state can help.</a:t>
            </a:r>
          </a:p>
          <a:p>
            <a:pPr eaLnBrk="1" hangingPunct="1">
              <a:spcBef>
                <a:spcPct val="0"/>
              </a:spcBef>
            </a:pPr>
            <a:endParaRPr lang="en-US" smtClean="0"/>
          </a:p>
          <a:p>
            <a:pPr eaLnBrk="1" hangingPunct="1">
              <a:spcBef>
                <a:spcPct val="0"/>
              </a:spcBef>
            </a:pPr>
            <a:r>
              <a:rPr lang="en-US" smtClean="0"/>
              <a:t>Changing the contents of resources (done carefully) is cheaper than creating/destroying them when streaming in resources</a:t>
            </a:r>
          </a:p>
          <a:p>
            <a:pPr eaLnBrk="1" hangingPunct="1">
              <a:spcBef>
                <a:spcPct val="0"/>
              </a:spcBef>
            </a:pPr>
            <a:endParaRPr lang="en-US" smtClean="0"/>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945E41F-BC05-4F47-9F28-352D7A7A403C}"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On older graphics card the vertex and pixel processing pipelines are separate and the vertex pipeline is less powerful, so it can be a bottleneck.</a:t>
            </a:r>
          </a:p>
          <a:p>
            <a:pPr eaLnBrk="1" hangingPunct="1">
              <a:spcBef>
                <a:spcPct val="0"/>
              </a:spcBef>
            </a:pPr>
            <a:r>
              <a:rPr lang="en-US" smtClean="0"/>
              <a:t>On newer graphics cards (and Xbox 360) the pixel and vertex processing pipelines share ALUs, so there is huge vertex processing power, but every ALU used by vertices is stolen from pixels.</a:t>
            </a:r>
          </a:p>
          <a:p>
            <a:pPr eaLnBrk="1" hangingPunct="1">
              <a:spcBef>
                <a:spcPct val="0"/>
              </a:spcBef>
            </a:pPr>
            <a:r>
              <a:rPr lang="en-US" smtClean="0"/>
              <a:t>Vertex cache helps to avoid redundant memory fetches by caching 8-KB or so of raw memory.</a:t>
            </a:r>
          </a:p>
          <a:p>
            <a:pPr eaLnBrk="1" hangingPunct="1">
              <a:spcBef>
                <a:spcPct val="0"/>
              </a:spcBef>
            </a:pPr>
            <a:r>
              <a:rPr lang="en-US" smtClean="0"/>
              <a:t>Post-transform cache caches the last ~16 transformed vertices so that with carefully designed indexed primitives you can avoid re-transforming vertices. Use mesh optimizers to improve post-transform cache usage.</a:t>
            </a:r>
          </a:p>
          <a:p>
            <a:pPr eaLnBrk="1" hangingPunct="1">
              <a:spcBef>
                <a:spcPct val="0"/>
              </a:spcBef>
            </a:pPr>
            <a:r>
              <a:rPr lang="en-US" smtClean="0"/>
              <a:t>Consider vertex size, don’t waste processing, but generally it’s cheaper to do work in vertices rather than pixels.</a:t>
            </a:r>
          </a:p>
          <a:p>
            <a:pPr eaLnBrk="1" hangingPunct="1">
              <a:spcBef>
                <a:spcPct val="0"/>
              </a:spcBef>
            </a:pPr>
            <a:endParaRPr lang="en-US" smtClean="0"/>
          </a:p>
          <a:p>
            <a:pPr eaLnBrk="1" hangingPunct="1">
              <a:spcBef>
                <a:spcPct val="0"/>
              </a:spcBef>
            </a:pPr>
            <a:r>
              <a:rPr lang="en-US" smtClean="0"/>
              <a:t>Note that the assumption that there are fewer vertices than pixels leads to a workload guideline: any work that can be moved from the pixel shader to the vertex shader should be. Generally.</a:t>
            </a:r>
          </a:p>
          <a:p>
            <a:pPr eaLnBrk="1" hangingPunct="1">
              <a:spcBef>
                <a:spcPct val="0"/>
              </a:spcBef>
            </a:pPr>
            <a:endParaRPr lang="en-US" smtClean="0"/>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93ADF7-D93A-45F9-AB8B-0FF988E3452D}"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Front to back is best in order to get better hi-z/</a:t>
            </a:r>
            <a:r>
              <a:rPr lang="en-US" dirty="0" err="1" smtClean="0"/>
              <a:t>zcull</a:t>
            </a:r>
            <a:r>
              <a:rPr lang="en-US" dirty="0" smtClean="0"/>
              <a:t> culling</a:t>
            </a:r>
          </a:p>
          <a:p>
            <a:pPr eaLnBrk="1" hangingPunct="1">
              <a:spcBef>
                <a:spcPct val="0"/>
              </a:spcBef>
            </a:pPr>
            <a:r>
              <a:rPr lang="en-US" dirty="0" smtClean="0"/>
              <a:t>Depth pre-pass can achieve this without sorting (increases vertex cost, may increase total cost, or not)</a:t>
            </a:r>
          </a:p>
          <a:p>
            <a:pPr eaLnBrk="1" hangingPunct="1">
              <a:spcBef>
                <a:spcPct val="0"/>
              </a:spcBef>
            </a:pPr>
            <a:r>
              <a:rPr lang="en-US" dirty="0" smtClean="0"/>
              <a:t>Hi-Z/ZCULL are typically lower resolution in all dimensions</a:t>
            </a:r>
          </a:p>
          <a:p>
            <a:pPr eaLnBrk="1" hangingPunct="1">
              <a:spcBef>
                <a:spcPct val="0"/>
              </a:spcBef>
            </a:pPr>
            <a:r>
              <a:rPr lang="en-US" dirty="0" smtClean="0"/>
              <a:t>Early-z read/culling is when the GPU reads the depth buffer before running the shader. This is more precise than hi-z/</a:t>
            </a:r>
            <a:r>
              <a:rPr lang="en-US" dirty="0" err="1" smtClean="0"/>
              <a:t>zcull</a:t>
            </a:r>
            <a:r>
              <a:rPr lang="en-US" dirty="0" smtClean="0"/>
              <a:t> culling and thus may allow more pixels to be discarded before shading. It is more expensive than hi-z/</a:t>
            </a:r>
            <a:r>
              <a:rPr lang="en-US" dirty="0" err="1" smtClean="0"/>
              <a:t>zcull</a:t>
            </a:r>
            <a:r>
              <a:rPr lang="en-US" dirty="0" smtClean="0"/>
              <a:t> which is why it is done afterwards.</a:t>
            </a:r>
          </a:p>
          <a:p>
            <a:pPr eaLnBrk="1" hangingPunct="1">
              <a:spcBef>
                <a:spcPct val="0"/>
              </a:spcBef>
            </a:pPr>
            <a:r>
              <a:rPr lang="en-US" dirty="0" smtClean="0"/>
              <a:t>hi-z/</a:t>
            </a:r>
            <a:r>
              <a:rPr lang="en-US" dirty="0" err="1" smtClean="0"/>
              <a:t>zcull</a:t>
            </a:r>
            <a:r>
              <a:rPr lang="en-US" dirty="0" smtClean="0"/>
              <a:t> and early-z optimizations only work with certain depth/alpha/stencil modes.</a:t>
            </a:r>
          </a:p>
          <a:p>
            <a:pPr eaLnBrk="1" hangingPunct="1">
              <a:spcBef>
                <a:spcPct val="0"/>
              </a:spcBef>
            </a:pPr>
            <a:r>
              <a:rPr lang="en-US" dirty="0" smtClean="0"/>
              <a:t>Too many pixel shader inputs can be a bottleneck – avoid having many inputs each only using one channel, especially if shader is simple</a:t>
            </a:r>
          </a:p>
          <a:p>
            <a:pPr eaLnBrk="1" hangingPunct="1">
              <a:spcBef>
                <a:spcPct val="0"/>
              </a:spcBef>
            </a:pPr>
            <a:endParaRPr lang="en-US" dirty="0"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29EE4B-E111-4CB3-8231-14426B02AB68}" type="slidenum">
              <a:rPr lang="en-US" smtClean="0"/>
              <a:pPr fontAlgn="base">
                <a:spcBef>
                  <a:spcPct val="0"/>
                </a:spcBef>
                <a:spcAft>
                  <a:spcPct val="0"/>
                </a:spcAft>
                <a:defRPr/>
              </a:pPr>
              <a:t>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Point sampling and bilinear filtering run at the same speed</a:t>
            </a:r>
          </a:p>
          <a:p>
            <a:pPr eaLnBrk="1" hangingPunct="1">
              <a:spcBef>
                <a:spcPct val="0"/>
              </a:spcBef>
            </a:pPr>
            <a:r>
              <a:rPr lang="en-US" smtClean="0"/>
              <a:t>Some day trilinear filtering may run at the same speed</a:t>
            </a:r>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B4AFC75-778F-404D-88AC-AC8374A3E3C5}" type="slidenum">
              <a:rPr lang="en-US" smtClean="0"/>
              <a:pPr fontAlgn="base">
                <a:spcBef>
                  <a:spcPct val="0"/>
                </a:spcBef>
                <a:spcAft>
                  <a:spcPct val="0"/>
                </a:spcAft>
                <a:defRPr/>
              </a:pPr>
              <a:t>11</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Branch coherency is important</a:t>
            </a:r>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E2404EE-EAF1-42F4-9C50-505A0DBF19B4}" type="slidenum">
              <a:rPr lang="en-US" smtClean="0"/>
              <a:pPr fontAlgn="base">
                <a:spcBef>
                  <a:spcPct val="0"/>
                </a:spcBef>
                <a:spcAft>
                  <a:spcPct val="0"/>
                </a:spcAft>
                <a:defRPr/>
              </a:pPr>
              <a:t>12</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ROP = Raster OPeration (read/modify/write of depth/stencil/color/alpha)</a:t>
            </a:r>
          </a:p>
          <a:p>
            <a:pPr eaLnBrk="1" hangingPunct="1">
              <a:lnSpc>
                <a:spcPct val="90000"/>
              </a:lnSpc>
              <a:spcBef>
                <a:spcPct val="0"/>
              </a:spcBef>
            </a:pPr>
            <a:r>
              <a:rPr lang="en-US" sz="2400" smtClean="0"/>
              <a:t>Render particle effects to lower resolution offscreen texture </a:t>
            </a:r>
          </a:p>
          <a:p>
            <a:pPr lvl="1" eaLnBrk="1" hangingPunct="1">
              <a:lnSpc>
                <a:spcPct val="90000"/>
              </a:lnSpc>
              <a:spcBef>
                <a:spcPct val="0"/>
              </a:spcBef>
            </a:pPr>
            <a:r>
              <a:rPr lang="en-US" sz="2000" smtClean="0"/>
              <a:t>See GPUGems 3 chapter by Iain Cantlay</a:t>
            </a:r>
          </a:p>
          <a:p>
            <a:pPr eaLnBrk="1" hangingPunct="1">
              <a:spcBef>
                <a:spcPct val="0"/>
              </a:spcBef>
            </a:pPr>
            <a:endParaRPr lang="en-US" smtClean="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AEF5738-CF01-492F-870B-A2CD8E50104F}"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GPUPerfStudio</a:t>
            </a:r>
          </a:p>
        </p:txBody>
      </p:sp>
      <p:sp>
        <p:nvSpPr>
          <p:cNvPr id="348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F2EE54-1D83-451C-ADD1-E07E726B4CE2}" type="slidenum">
              <a:rPr lang="en-US" smtClean="0"/>
              <a:pPr fontAlgn="base">
                <a:spcBef>
                  <a:spcPct val="0"/>
                </a:spcBef>
                <a:spcAft>
                  <a:spcPct val="0"/>
                </a:spcAft>
                <a:defRPr/>
              </a:pPr>
              <a:t>19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57C9E5-1286-4D11-85D1-CEF89BCAEAB5}" type="datetimeFigureOut">
              <a:rPr lang="en-US"/>
              <a:pPr>
                <a:defRPr/>
              </a:pPr>
              <a:t>3/17/2010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C57E496-1391-46A3-8A36-CFB0EC9545F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1819C0D-5EFD-4980-B643-4F6040EEFF82}" type="datetimeFigureOut">
              <a:rPr lang="en-US"/>
              <a:pPr>
                <a:defRPr/>
              </a:pPr>
              <a:t>3/17/2010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982FB11-920C-4BD6-B340-D6D3904AA76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5365EF6-3F44-4CAF-ADD1-01AA7F5F2DFD}" type="datetimeFigureOut">
              <a:rPr lang="en-US"/>
              <a:pPr>
                <a:defRPr/>
              </a:pPr>
              <a:t>3/17/2010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402DEB-43EC-468A-9DCE-3874B273EBB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A65A16C-DFDE-49C5-98AD-7EE7454FE9A2}" type="datetimeFigureOut">
              <a:rPr lang="en-US"/>
              <a:pPr>
                <a:defRPr/>
              </a:pPr>
              <a:t>3/17/2010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1D4ADE-0FBC-4425-BC32-9271E293A31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F35811B-D341-49D8-9A84-562DFD6F6FCF}" type="datetimeFigureOut">
              <a:rPr lang="en-US"/>
              <a:pPr>
                <a:defRPr/>
              </a:pPr>
              <a:t>3/17/2010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17FE7EA-A82B-4300-9A39-57FEBC63F45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9E95850-5291-461A-A33A-FE0A00FEA75B}" type="datetimeFigureOut">
              <a:rPr lang="en-US"/>
              <a:pPr>
                <a:defRPr/>
              </a:pPr>
              <a:t>3/17/2010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E49B6C9-3736-4B0D-9E6A-050E00811B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58E171A-2BAC-4103-90A7-5C191DE240A7}" type="datetimeFigureOut">
              <a:rPr lang="en-US"/>
              <a:pPr>
                <a:defRPr/>
              </a:pPr>
              <a:t>3/17/2010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4B56707-A216-4F7C-965F-DC047B8F8AC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65E17AA-7639-4E1C-B2AE-0012765E6E58}" type="datetimeFigureOut">
              <a:rPr lang="en-US"/>
              <a:pPr>
                <a:defRPr/>
              </a:pPr>
              <a:t>3/17/2010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86BEFD4-93B3-4A48-A43D-2ADA433FD59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DAFF6C9-A831-47F0-A796-94B73D73820D}" type="datetimeFigureOut">
              <a:rPr lang="en-US"/>
              <a:pPr>
                <a:defRPr/>
              </a:pPr>
              <a:t>3/17/2010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E903BDB-C4A5-4133-97A0-53A81E68288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606BD80-E808-4013-B798-309749AD741E}" type="datetimeFigureOut">
              <a:rPr lang="en-US"/>
              <a:pPr>
                <a:defRPr/>
              </a:pPr>
              <a:t>3/17/2010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F0D43B6-35A4-45CF-BAE8-F4C6B92A867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7AF9660-8BA1-4E5D-97DC-EEA0A93B6903}" type="datetimeFigureOut">
              <a:rPr lang="en-US"/>
              <a:pPr>
                <a:defRPr/>
              </a:pPr>
              <a:t>3/17/2010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66B5EE-EADA-4EDE-ACAF-8A11A1271E6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05979"/>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9D38BFA-FAA1-4901-B512-CE983066DEB4}" type="datetimeFigureOut">
              <a:rPr lang="en-US"/>
              <a:pPr>
                <a:defRPr/>
              </a:pPr>
              <a:t>3/17/2010</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587888F-B0F8-46D2-A1C1-2E96962C7B1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smtClean="0"/>
              <a:t>Graphics Optimization</a:t>
            </a:r>
            <a:br>
              <a:rPr lang="en-US" smtClean="0"/>
            </a:br>
            <a:r>
              <a:rPr lang="en-US" smtClean="0"/>
              <a:t>and Debugging</a:t>
            </a:r>
          </a:p>
        </p:txBody>
      </p:sp>
      <p:sp>
        <p:nvSpPr>
          <p:cNvPr id="3" name="Subtitle 2"/>
          <p:cNvSpPr>
            <a:spLocks noGrp="1"/>
          </p:cNvSpPr>
          <p:nvPr>
            <p:ph type="subTitle" idx="1"/>
          </p:nvPr>
        </p:nvSpPr>
        <p:spPr/>
        <p:txBody>
          <a:bodyPr rtlCol="0">
            <a:normAutofit fontScale="85000" lnSpcReduction="20000"/>
          </a:bodyPr>
          <a:lstStyle/>
          <a:p>
            <a:pPr eaLnBrk="1" fontAlgn="auto" hangingPunct="1">
              <a:spcAft>
                <a:spcPts val="0"/>
              </a:spcAft>
              <a:buFont typeface="Arial" pitchFamily="34" charset="0"/>
              <a:buNone/>
              <a:defRPr/>
            </a:pPr>
            <a:r>
              <a:rPr lang="en-US" dirty="0" smtClean="0"/>
              <a:t>Bruce Dawson</a:t>
            </a:r>
          </a:p>
          <a:p>
            <a:pPr eaLnBrk="1" fontAlgn="auto" hangingPunct="1">
              <a:spcAft>
                <a:spcPts val="0"/>
              </a:spcAft>
              <a:buFont typeface="Arial" pitchFamily="34" charset="0"/>
              <a:buNone/>
              <a:defRPr/>
            </a:pPr>
            <a:r>
              <a:rPr lang="en-US" dirty="0" smtClean="0"/>
              <a:t>XNA Developer Connection</a:t>
            </a:r>
          </a:p>
          <a:p>
            <a:pPr eaLnBrk="1" fontAlgn="auto" hangingPunct="1">
              <a:spcAft>
                <a:spcPts val="0"/>
              </a:spcAft>
              <a:buFont typeface="Arial" pitchFamily="34" charset="0"/>
              <a:buNone/>
              <a:defRPr/>
            </a:pPr>
            <a:r>
              <a:rPr lang="en-US" dirty="0" smtClean="0"/>
              <a:t>Microsoft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Regular Z and Hi-Z</a:t>
            </a:r>
          </a:p>
        </p:txBody>
      </p:sp>
      <p:sp>
        <p:nvSpPr>
          <p:cNvPr id="11267" name="Content Placeholder 2"/>
          <p:cNvSpPr>
            <a:spLocks noGrp="1"/>
          </p:cNvSpPr>
          <p:nvPr>
            <p:ph idx="1"/>
          </p:nvPr>
        </p:nvSpPr>
        <p:spPr/>
        <p:txBody>
          <a:bodyPr/>
          <a:lstStyle/>
          <a:p>
            <a:endParaRPr lang="en-US" dirty="0" smtClean="0"/>
          </a:p>
        </p:txBody>
      </p:sp>
      <p:pic>
        <p:nvPicPr>
          <p:cNvPr id="11268" name="Picture 2"/>
          <p:cNvPicPr>
            <a:picLocks noChangeAspect="1" noChangeArrowheads="1"/>
          </p:cNvPicPr>
          <p:nvPr/>
        </p:nvPicPr>
        <p:blipFill>
          <a:blip r:embed="rId2" cstate="print"/>
          <a:srcRect/>
          <a:stretch>
            <a:fillRect/>
          </a:stretch>
        </p:blipFill>
        <p:spPr bwMode="auto">
          <a:xfrm>
            <a:off x="0" y="1028700"/>
            <a:ext cx="4559300" cy="2990850"/>
          </a:xfrm>
          <a:prstGeom prst="rect">
            <a:avLst/>
          </a:prstGeom>
          <a:noFill/>
          <a:ln w="9525">
            <a:noFill/>
            <a:miter lim="800000"/>
            <a:headEnd/>
            <a:tailEnd/>
          </a:ln>
        </p:spPr>
      </p:pic>
      <p:pic>
        <p:nvPicPr>
          <p:cNvPr id="11269" name="Picture 3"/>
          <p:cNvPicPr>
            <a:picLocks noChangeAspect="1" noChangeArrowheads="1"/>
          </p:cNvPicPr>
          <p:nvPr/>
        </p:nvPicPr>
        <p:blipFill>
          <a:blip r:embed="rId3" cstate="print"/>
          <a:srcRect/>
          <a:stretch>
            <a:fillRect/>
          </a:stretch>
        </p:blipFill>
        <p:spPr bwMode="auto">
          <a:xfrm>
            <a:off x="4562477" y="1028700"/>
            <a:ext cx="4581524" cy="2990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t>Pixel Shader</a:t>
            </a:r>
          </a:p>
        </p:txBody>
      </p:sp>
      <p:sp>
        <p:nvSpPr>
          <p:cNvPr id="12291" name="Content Placeholder 2"/>
          <p:cNvSpPr>
            <a:spLocks noGrp="1"/>
          </p:cNvSpPr>
          <p:nvPr>
            <p:ph idx="1"/>
          </p:nvPr>
        </p:nvSpPr>
        <p:spPr/>
        <p:txBody>
          <a:bodyPr>
            <a:normAutofit fontScale="92500" lnSpcReduction="20000"/>
          </a:bodyPr>
          <a:lstStyle/>
          <a:p>
            <a:pPr eaLnBrk="1" hangingPunct="1"/>
            <a:r>
              <a:rPr lang="en-US" dirty="0" smtClean="0"/>
              <a:t>Skipped for depth-only (no shader) rendering</a:t>
            </a:r>
          </a:p>
          <a:p>
            <a:pPr lvl="1" eaLnBrk="1" hangingPunct="1"/>
            <a:r>
              <a:rPr lang="en-US" dirty="0" smtClean="0"/>
              <a:t>Double speed on most hardware!</a:t>
            </a:r>
          </a:p>
          <a:p>
            <a:pPr eaLnBrk="1" hangingPunct="1"/>
            <a:r>
              <a:rPr lang="en-US" dirty="0" smtClean="0"/>
              <a:t>ALU operations</a:t>
            </a:r>
          </a:p>
          <a:p>
            <a:pPr eaLnBrk="1" hangingPunct="1"/>
            <a:r>
              <a:rPr lang="en-US" dirty="0" smtClean="0"/>
              <a:t>Texture operations</a:t>
            </a:r>
          </a:p>
          <a:p>
            <a:pPr eaLnBrk="1" hangingPunct="1"/>
            <a:r>
              <a:rPr lang="en-US" dirty="0" smtClean="0"/>
              <a:t>4 5D-vector ALU per TEX on AMD</a:t>
            </a:r>
          </a:p>
          <a:p>
            <a:pPr eaLnBrk="1" hangingPunct="1"/>
            <a:r>
              <a:rPr lang="en-US" dirty="0" smtClean="0"/>
              <a:t>10 scalar ALU per TEX on NVIDIA </a:t>
            </a:r>
            <a:r>
              <a:rPr lang="en-US" dirty="0" err="1" smtClean="0"/>
              <a:t>GeForce</a:t>
            </a:r>
            <a:r>
              <a:rPr lang="en-US" dirty="0" smtClean="0"/>
              <a:t> 8 series</a:t>
            </a:r>
          </a:p>
          <a:p>
            <a:pPr eaLnBrk="1" hangingPunct="1"/>
            <a:r>
              <a:rPr lang="en-US" dirty="0" smtClean="0"/>
              <a:t>Deep textures/tri-linear cost more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Branching</a:t>
            </a:r>
          </a:p>
        </p:txBody>
      </p:sp>
      <p:sp>
        <p:nvSpPr>
          <p:cNvPr id="13315" name="Content Placeholder 2"/>
          <p:cNvSpPr>
            <a:spLocks noGrp="1"/>
          </p:cNvSpPr>
          <p:nvPr>
            <p:ph idx="1"/>
          </p:nvPr>
        </p:nvSpPr>
        <p:spPr/>
        <p:txBody>
          <a:bodyPr/>
          <a:lstStyle/>
          <a:p>
            <a:pPr eaLnBrk="1" hangingPunct="1"/>
            <a:r>
              <a:rPr lang="en-US" dirty="0" smtClean="0"/>
              <a:t>GPUs process pixels in large batches</a:t>
            </a:r>
          </a:p>
          <a:p>
            <a:pPr eaLnBrk="1" hangingPunct="1"/>
            <a:r>
              <a:rPr lang="en-US" dirty="0" smtClean="0"/>
              <a:t>Larger batches reduce control-flow logic</a:t>
            </a:r>
          </a:p>
          <a:p>
            <a:pPr lvl="1" eaLnBrk="1" hangingPunct="1"/>
            <a:r>
              <a:rPr lang="en-US" dirty="0" smtClean="0"/>
              <a:t>But branches are a problem</a:t>
            </a:r>
          </a:p>
          <a:p>
            <a:pPr eaLnBrk="1" hangingPunct="1"/>
            <a:r>
              <a:rPr lang="en-US" dirty="0" smtClean="0"/>
              <a:t>2x2 blocks allow calculating gradients/LOD</a:t>
            </a:r>
          </a:p>
          <a:p>
            <a:pPr lvl="1" eaLnBrk="1" hangingPunct="1"/>
            <a:r>
              <a:rPr lang="en-US" dirty="0" smtClean="0"/>
              <a:t>So conditional texture instructions that compute LOD are moved </a:t>
            </a:r>
            <a:r>
              <a:rPr lang="en-US" i="1" dirty="0" smtClean="0"/>
              <a:t>before</a:t>
            </a:r>
            <a:r>
              <a:rPr lang="en-US" dirty="0" smtClean="0"/>
              <a:t> the branch!</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Bandwidth Math</a:t>
            </a:r>
          </a:p>
        </p:txBody>
      </p:sp>
      <p:sp>
        <p:nvSpPr>
          <p:cNvPr id="14339" name="Content Placeholder 2"/>
          <p:cNvSpPr>
            <a:spLocks noGrp="1"/>
          </p:cNvSpPr>
          <p:nvPr>
            <p:ph idx="1"/>
          </p:nvPr>
        </p:nvSpPr>
        <p:spPr/>
        <p:txBody>
          <a:bodyPr>
            <a:normAutofit fontScale="92500"/>
          </a:bodyPr>
          <a:lstStyle/>
          <a:p>
            <a:pPr eaLnBrk="1" hangingPunct="1"/>
            <a:r>
              <a:rPr lang="en-US" dirty="0" smtClean="0"/>
              <a:t>TEX rate * </a:t>
            </a:r>
            <a:r>
              <a:rPr lang="en-US" dirty="0" err="1" smtClean="0"/>
              <a:t>clockspeed</a:t>
            </a:r>
            <a:r>
              <a:rPr lang="en-US" dirty="0" smtClean="0"/>
              <a:t> * </a:t>
            </a:r>
            <a:r>
              <a:rPr lang="en-US" dirty="0" err="1" smtClean="0"/>
              <a:t>texel</a:t>
            </a:r>
            <a:r>
              <a:rPr lang="en-US" dirty="0" smtClean="0"/>
              <a:t> size = big number</a:t>
            </a:r>
          </a:p>
          <a:p>
            <a:pPr eaLnBrk="1" hangingPunct="1"/>
            <a:r>
              <a:rPr lang="en-US" dirty="0" err="1" smtClean="0"/>
              <a:t>Mip</a:t>
            </a:r>
            <a:r>
              <a:rPr lang="en-US" dirty="0" smtClean="0"/>
              <a:t>-map</a:t>
            </a:r>
          </a:p>
          <a:p>
            <a:pPr eaLnBrk="1" hangingPunct="1"/>
            <a:r>
              <a:rPr lang="en-US" dirty="0" smtClean="0"/>
              <a:t>Compress textures</a:t>
            </a:r>
          </a:p>
          <a:p>
            <a:pPr eaLnBrk="1" hangingPunct="1"/>
            <a:r>
              <a:rPr lang="en-US" dirty="0" smtClean="0"/>
              <a:t>Consider texture size/bandwidth</a:t>
            </a:r>
          </a:p>
          <a:p>
            <a:pPr eaLnBrk="1" hangingPunct="1"/>
            <a:r>
              <a:rPr lang="en-US" dirty="0" smtClean="0"/>
              <a:t>Use ALUs to replace texture lookups</a:t>
            </a:r>
          </a:p>
          <a:p>
            <a:pPr lvl="1" eaLnBrk="1" hangingPunct="1"/>
            <a:r>
              <a:rPr lang="en-US" dirty="0" smtClean="0"/>
              <a:t>Except when using texture lookups to replace ALUs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t>Hiding Latency</a:t>
            </a:r>
          </a:p>
        </p:txBody>
      </p:sp>
      <p:sp>
        <p:nvSpPr>
          <p:cNvPr id="15363" name="Content Placeholder 2"/>
          <p:cNvSpPr>
            <a:spLocks noGrp="1"/>
          </p:cNvSpPr>
          <p:nvPr>
            <p:ph idx="1"/>
          </p:nvPr>
        </p:nvSpPr>
        <p:spPr/>
        <p:txBody>
          <a:bodyPr/>
          <a:lstStyle/>
          <a:p>
            <a:pPr eaLnBrk="1" hangingPunct="1"/>
            <a:r>
              <a:rPr lang="en-US" smtClean="0"/>
              <a:t>Threads of batches of pixels</a:t>
            </a:r>
          </a:p>
          <a:p>
            <a:pPr eaLnBrk="1" hangingPunct="1"/>
            <a:r>
              <a:rPr lang="en-US" smtClean="0"/>
              <a:t>Threads = TotalRegisters / RegistersInShader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ROP/More Bandwidth Math</a:t>
            </a:r>
          </a:p>
        </p:txBody>
      </p:sp>
      <p:sp>
        <p:nvSpPr>
          <p:cNvPr id="3" name="Content Placeholder 2"/>
          <p:cNvSpPr>
            <a:spLocks noGrp="1"/>
          </p:cNvSpPr>
          <p:nvPr>
            <p:ph idx="1"/>
          </p:nvPr>
        </p:nvSpPr>
        <p:spPr>
          <a:xfrm>
            <a:off x="457200" y="1200151"/>
            <a:ext cx="8382000" cy="3394472"/>
          </a:xfrm>
        </p:spPr>
        <p:txBody>
          <a:bodyPr rtlCol="0">
            <a:normAutofit fontScale="85000" lnSpcReduction="10000"/>
          </a:bodyPr>
          <a:lstStyle/>
          <a:p>
            <a:pPr eaLnBrk="1" fontAlgn="auto" hangingPunct="1">
              <a:spcAft>
                <a:spcPts val="0"/>
              </a:spcAft>
              <a:buFont typeface="Arial" pitchFamily="34" charset="0"/>
              <a:buChar char="•"/>
              <a:defRPr/>
            </a:pPr>
            <a:r>
              <a:rPr lang="en-US" dirty="0" smtClean="0"/>
              <a:t>Pixel rate * </a:t>
            </a:r>
            <a:r>
              <a:rPr lang="en-US" dirty="0" err="1" smtClean="0"/>
              <a:t>clockspeed</a:t>
            </a:r>
            <a:r>
              <a:rPr lang="en-US" dirty="0" smtClean="0"/>
              <a:t> * pixel size * 2 = big number</a:t>
            </a:r>
          </a:p>
          <a:p>
            <a:pPr eaLnBrk="1" fontAlgn="auto" hangingPunct="1">
              <a:spcAft>
                <a:spcPts val="0"/>
              </a:spcAft>
              <a:buFont typeface="Arial" pitchFamily="34" charset="0"/>
              <a:buChar char="•"/>
              <a:defRPr/>
            </a:pPr>
            <a:r>
              <a:rPr lang="en-US" dirty="0" smtClean="0"/>
              <a:t>Hi-Z/ZCULL</a:t>
            </a:r>
          </a:p>
          <a:p>
            <a:pPr eaLnBrk="1" fontAlgn="auto" hangingPunct="1">
              <a:spcAft>
                <a:spcPts val="0"/>
              </a:spcAft>
              <a:buFont typeface="Arial" pitchFamily="34" charset="0"/>
              <a:buChar char="•"/>
              <a:defRPr/>
            </a:pPr>
            <a:r>
              <a:rPr lang="en-US" dirty="0" smtClean="0"/>
              <a:t>Frame buffer size</a:t>
            </a:r>
          </a:p>
          <a:p>
            <a:pPr eaLnBrk="1" fontAlgn="auto" hangingPunct="1">
              <a:spcAft>
                <a:spcPts val="0"/>
              </a:spcAft>
              <a:buFont typeface="Arial" pitchFamily="34" charset="0"/>
              <a:buChar char="•"/>
              <a:defRPr/>
            </a:pPr>
            <a:r>
              <a:rPr lang="en-US" dirty="0" smtClean="0"/>
              <a:t>MRT</a:t>
            </a:r>
          </a:p>
          <a:p>
            <a:pPr eaLnBrk="1" fontAlgn="auto" hangingPunct="1">
              <a:spcAft>
                <a:spcPts val="0"/>
              </a:spcAft>
              <a:buFont typeface="Arial" pitchFamily="34" charset="0"/>
              <a:buChar char="•"/>
              <a:defRPr/>
            </a:pPr>
            <a:r>
              <a:rPr lang="en-US" dirty="0" smtClean="0"/>
              <a:t>Blending (don’t read/write what you don’t need)</a:t>
            </a:r>
          </a:p>
          <a:p>
            <a:pPr eaLnBrk="1" fontAlgn="auto" hangingPunct="1">
              <a:spcAft>
                <a:spcPts val="0"/>
              </a:spcAft>
              <a:buFont typeface="Arial" pitchFamily="34" charset="0"/>
              <a:buChar char="•"/>
              <a:defRPr/>
            </a:pPr>
            <a:r>
              <a:rPr lang="en-US" dirty="0" smtClean="0"/>
              <a:t>MSAA</a:t>
            </a:r>
          </a:p>
          <a:p>
            <a:pPr eaLnBrk="1" fontAlgn="auto" hangingPunct="1">
              <a:spcAft>
                <a:spcPts val="0"/>
              </a:spcAft>
              <a:buFont typeface="Arial" pitchFamily="34" charset="0"/>
              <a:buChar char="•"/>
              <a:defRPr/>
            </a:pPr>
            <a:r>
              <a:rPr lang="en-US" dirty="0" smtClean="0"/>
              <a:t>Can render particles to lower resolution off-screen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t>Parallelism</a:t>
            </a:r>
          </a:p>
        </p:txBody>
      </p:sp>
      <p:sp>
        <p:nvSpPr>
          <p:cNvPr id="3" name="Content Placeholder 2"/>
          <p:cNvSpPr>
            <a:spLocks noGrp="1"/>
          </p:cNvSpPr>
          <p:nvPr>
            <p:ph idx="1"/>
          </p:nvPr>
        </p:nvSpPr>
        <p:spPr/>
        <p:txBody>
          <a:bodyPr rtlCol="0">
            <a:normAutofit fontScale="85000" lnSpcReduction="20000"/>
          </a:bodyPr>
          <a:lstStyle/>
          <a:p>
            <a:pPr eaLnBrk="1" fontAlgn="auto" hangingPunct="1">
              <a:spcAft>
                <a:spcPts val="0"/>
              </a:spcAft>
              <a:buFont typeface="Arial" pitchFamily="34" charset="0"/>
              <a:buChar char="•"/>
              <a:defRPr/>
            </a:pPr>
            <a:r>
              <a:rPr lang="en-US" dirty="0" smtClean="0"/>
              <a:t>Don’t optimize a non-bottleneck!</a:t>
            </a:r>
          </a:p>
          <a:p>
            <a:pPr eaLnBrk="1" fontAlgn="auto" hangingPunct="1">
              <a:spcAft>
                <a:spcPts val="0"/>
              </a:spcAft>
              <a:buFont typeface="Arial" pitchFamily="34" charset="0"/>
              <a:buChar char="•"/>
              <a:defRPr/>
            </a:pPr>
            <a:r>
              <a:rPr lang="en-US" dirty="0" smtClean="0"/>
              <a:t>CPU/GPU should be 100% parallel</a:t>
            </a:r>
          </a:p>
          <a:p>
            <a:pPr eaLnBrk="1" fontAlgn="auto" hangingPunct="1">
              <a:spcAft>
                <a:spcPts val="0"/>
              </a:spcAft>
              <a:buFont typeface="Arial" pitchFamily="34" charset="0"/>
              <a:buChar char="•"/>
              <a:defRPr/>
            </a:pPr>
            <a:r>
              <a:rPr lang="en-US" dirty="0" smtClean="0"/>
              <a:t>Vertex-</a:t>
            </a:r>
            <a:r>
              <a:rPr lang="en-US" dirty="0" err="1" smtClean="0"/>
              <a:t>shader</a:t>
            </a:r>
            <a:r>
              <a:rPr lang="en-US" dirty="0" smtClean="0"/>
              <a:t>, triangle-assembly, coarse </a:t>
            </a:r>
            <a:r>
              <a:rPr lang="en-US" dirty="0" err="1" smtClean="0"/>
              <a:t>rasterization</a:t>
            </a:r>
            <a:r>
              <a:rPr lang="en-US" dirty="0" smtClean="0"/>
              <a:t>, fine </a:t>
            </a:r>
            <a:r>
              <a:rPr lang="en-US" dirty="0" err="1" smtClean="0"/>
              <a:t>rasterization</a:t>
            </a:r>
            <a:r>
              <a:rPr lang="en-US" dirty="0" smtClean="0"/>
              <a:t>, and ROP should be 100% parallel</a:t>
            </a:r>
          </a:p>
          <a:p>
            <a:pPr eaLnBrk="1" fontAlgn="auto" hangingPunct="1">
              <a:spcAft>
                <a:spcPts val="0"/>
              </a:spcAft>
              <a:buFont typeface="Arial" pitchFamily="34" charset="0"/>
              <a:buChar char="•"/>
              <a:defRPr/>
            </a:pPr>
            <a:r>
              <a:rPr lang="en-US" dirty="0" smtClean="0"/>
              <a:t>Pixel-</a:t>
            </a:r>
            <a:r>
              <a:rPr lang="en-US" dirty="0" err="1" smtClean="0"/>
              <a:t>shader</a:t>
            </a:r>
            <a:r>
              <a:rPr lang="en-US" dirty="0" smtClean="0"/>
              <a:t>, triangle-assembly, coarse </a:t>
            </a:r>
            <a:r>
              <a:rPr lang="en-US" dirty="0" err="1" smtClean="0"/>
              <a:t>rasterization</a:t>
            </a:r>
            <a:r>
              <a:rPr lang="en-US" dirty="0" smtClean="0"/>
              <a:t>, fine </a:t>
            </a:r>
            <a:r>
              <a:rPr lang="en-US" dirty="0" err="1" smtClean="0"/>
              <a:t>rasterization</a:t>
            </a:r>
            <a:r>
              <a:rPr lang="en-US" dirty="0" smtClean="0"/>
              <a:t>, and ROP should be 100% parallel</a:t>
            </a:r>
          </a:p>
          <a:p>
            <a:pPr eaLnBrk="1" fontAlgn="auto" hangingPunct="1">
              <a:spcAft>
                <a:spcPts val="0"/>
              </a:spcAft>
              <a:buFont typeface="Arial" pitchFamily="34" charset="0"/>
              <a:buChar char="•"/>
              <a:defRPr/>
            </a:pPr>
            <a:r>
              <a:rPr lang="en-US" dirty="0" smtClean="0"/>
              <a:t>Vertex and pixel </a:t>
            </a:r>
            <a:r>
              <a:rPr lang="en-US" dirty="0" err="1" smtClean="0"/>
              <a:t>shader</a:t>
            </a:r>
            <a:r>
              <a:rPr lang="en-US" dirty="0" smtClean="0"/>
              <a:t> may share resources</a:t>
            </a:r>
          </a:p>
          <a:p>
            <a:pPr eaLnBrk="1" fontAlgn="auto" hangingPunct="1">
              <a:spcAft>
                <a:spcPts val="0"/>
              </a:spcAft>
              <a:buFont typeface="Arial" pitchFamily="34" charset="0"/>
              <a:buChar char="•"/>
              <a:defRPr/>
            </a:pPr>
            <a:r>
              <a:rPr lang="en-US" dirty="0" smtClean="0"/>
              <a:t>Memory bandwidth may be a shared resource</a:t>
            </a:r>
          </a:p>
          <a:p>
            <a:pPr eaLnBrk="1" fontAlgn="auto" hangingPunct="1">
              <a:spcAft>
                <a:spcPts val="0"/>
              </a:spcAft>
              <a:buFont typeface="Arial" pitchFamily="34" charset="0"/>
              <a:buChar char="•"/>
              <a:defRPr/>
            </a:pP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t>Measure, Measure, Measure</a:t>
            </a:r>
          </a:p>
        </p:txBody>
      </p:sp>
      <p:sp>
        <p:nvSpPr>
          <p:cNvPr id="18435" name="Content Placeholder 2"/>
          <p:cNvSpPr>
            <a:spLocks noGrp="1"/>
          </p:cNvSpPr>
          <p:nvPr>
            <p:ph idx="1"/>
          </p:nvPr>
        </p:nvSpPr>
        <p:spPr/>
        <p:txBody>
          <a:bodyPr>
            <a:normAutofit fontScale="92500" lnSpcReduction="20000"/>
          </a:bodyPr>
          <a:lstStyle/>
          <a:p>
            <a:pPr eaLnBrk="1" hangingPunct="1"/>
            <a:r>
              <a:rPr lang="en-US" dirty="0" smtClean="0"/>
              <a:t>PIX</a:t>
            </a:r>
          </a:p>
          <a:p>
            <a:pPr eaLnBrk="1" hangingPunct="1"/>
            <a:r>
              <a:rPr lang="en-US" dirty="0" smtClean="0"/>
              <a:t>AMD </a:t>
            </a:r>
            <a:r>
              <a:rPr lang="en-US" dirty="0" err="1" smtClean="0"/>
              <a:t>GPUPerfStudio</a:t>
            </a:r>
            <a:endParaRPr lang="en-US" dirty="0" smtClean="0"/>
          </a:p>
          <a:p>
            <a:pPr eaLnBrk="1" hangingPunct="1"/>
            <a:r>
              <a:rPr lang="en-US" dirty="0" smtClean="0"/>
              <a:t>AMD GPU Shader Analyzer</a:t>
            </a:r>
          </a:p>
          <a:p>
            <a:pPr eaLnBrk="1" hangingPunct="1"/>
            <a:r>
              <a:rPr lang="en-US" dirty="0" smtClean="0"/>
              <a:t>NVIDIA </a:t>
            </a:r>
            <a:r>
              <a:rPr lang="en-US" dirty="0" err="1" smtClean="0"/>
              <a:t>PerfHUD</a:t>
            </a:r>
            <a:endParaRPr lang="en-US" dirty="0" smtClean="0"/>
          </a:p>
          <a:p>
            <a:pPr eaLnBrk="1" hangingPunct="1"/>
            <a:r>
              <a:rPr lang="en-US" dirty="0" smtClean="0"/>
              <a:t>NVIDIA </a:t>
            </a:r>
            <a:r>
              <a:rPr lang="en-US" dirty="0" err="1" smtClean="0"/>
              <a:t>ShaderPerf</a:t>
            </a:r>
            <a:endParaRPr lang="en-US" dirty="0" smtClean="0"/>
          </a:p>
          <a:p>
            <a:pPr eaLnBrk="1" hangingPunct="1"/>
            <a:r>
              <a:rPr lang="en-US" dirty="0" smtClean="0"/>
              <a:t>Fraps</a:t>
            </a:r>
          </a:p>
          <a:p>
            <a:pPr eaLnBrk="1" hangingPunct="1"/>
            <a:r>
              <a:rPr lang="en-US" dirty="0" smtClean="0"/>
              <a:t>Home-grown measurements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Typical Measurements and Features</a:t>
            </a:r>
          </a:p>
        </p:txBody>
      </p:sp>
      <p:sp>
        <p:nvSpPr>
          <p:cNvPr id="3" name="Content Placeholder 2"/>
          <p:cNvSpPr>
            <a:spLocks noGrp="1"/>
          </p:cNvSpPr>
          <p:nvPr>
            <p:ph idx="1"/>
          </p:nvPr>
        </p:nvSpPr>
        <p:spPr/>
        <p:txBody>
          <a:bodyPr rtlCol="0">
            <a:normAutofit fontScale="70000" lnSpcReduction="20000"/>
          </a:bodyPr>
          <a:lstStyle/>
          <a:p>
            <a:pPr eaLnBrk="1" fontAlgn="auto" hangingPunct="1">
              <a:spcAft>
                <a:spcPts val="0"/>
              </a:spcAft>
              <a:buFont typeface="Arial" pitchFamily="34" charset="0"/>
              <a:buChar char="•"/>
              <a:defRPr/>
            </a:pPr>
            <a:r>
              <a:rPr lang="en-US" dirty="0" smtClean="0"/>
              <a:t>%GPU busy</a:t>
            </a:r>
          </a:p>
          <a:p>
            <a:pPr eaLnBrk="1" fontAlgn="auto" hangingPunct="1">
              <a:spcAft>
                <a:spcPts val="0"/>
              </a:spcAft>
              <a:buFont typeface="Arial" pitchFamily="34" charset="0"/>
              <a:buChar char="•"/>
              <a:defRPr/>
            </a:pPr>
            <a:r>
              <a:rPr lang="en-US" dirty="0" smtClean="0"/>
              <a:t>Overdraw, wireframe, depth-buffer viewing</a:t>
            </a:r>
          </a:p>
          <a:p>
            <a:pPr eaLnBrk="1" fontAlgn="auto" hangingPunct="1">
              <a:spcAft>
                <a:spcPts val="0"/>
              </a:spcAft>
              <a:buFont typeface="Arial" pitchFamily="34" charset="0"/>
              <a:buChar char="•"/>
              <a:defRPr/>
            </a:pPr>
            <a:r>
              <a:rPr lang="en-US" dirty="0" smtClean="0"/>
              <a:t>Clipping</a:t>
            </a:r>
          </a:p>
          <a:p>
            <a:pPr eaLnBrk="1" fontAlgn="auto" hangingPunct="1">
              <a:spcAft>
                <a:spcPts val="0"/>
              </a:spcAft>
              <a:buFont typeface="Arial" pitchFamily="34" charset="0"/>
              <a:buChar char="•"/>
              <a:defRPr/>
            </a:pPr>
            <a:r>
              <a:rPr lang="en-US" dirty="0" smtClean="0"/>
              <a:t>ALU to Texture ratios</a:t>
            </a:r>
          </a:p>
          <a:p>
            <a:pPr eaLnBrk="1" fontAlgn="auto" hangingPunct="1">
              <a:spcAft>
                <a:spcPts val="0"/>
              </a:spcAft>
              <a:buFont typeface="Arial" pitchFamily="34" charset="0"/>
              <a:buChar char="•"/>
              <a:defRPr/>
            </a:pPr>
            <a:r>
              <a:rPr lang="en-US" dirty="0" smtClean="0"/>
              <a:t>%Blended pixels</a:t>
            </a:r>
          </a:p>
          <a:p>
            <a:pPr eaLnBrk="1" fontAlgn="auto" hangingPunct="1">
              <a:spcAft>
                <a:spcPts val="0"/>
              </a:spcAft>
              <a:buFont typeface="Arial" pitchFamily="34" charset="0"/>
              <a:buChar char="•"/>
              <a:defRPr/>
            </a:pPr>
            <a:r>
              <a:rPr lang="en-US" dirty="0" smtClean="0"/>
              <a:t>Cache miss ratios</a:t>
            </a:r>
          </a:p>
          <a:p>
            <a:pPr eaLnBrk="1" fontAlgn="auto" hangingPunct="1">
              <a:spcAft>
                <a:spcPts val="0"/>
              </a:spcAft>
              <a:buFont typeface="Arial" pitchFamily="34" charset="0"/>
              <a:buChar char="•"/>
              <a:defRPr/>
            </a:pPr>
            <a:r>
              <a:rPr lang="en-US" dirty="0" smtClean="0"/>
              <a:t>Bottleneck detection</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State changing – tiny textures, tiny viewport, simple </a:t>
            </a:r>
            <a:r>
              <a:rPr lang="en-US" dirty="0" err="1" smtClean="0"/>
              <a:t>shaders</a:t>
            </a:r>
            <a:r>
              <a:rPr lang="en-US" dirty="0" smtClean="0"/>
              <a:t>, etc.</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endParaRPr lang="en-US" smtClean="0"/>
          </a:p>
        </p:txBody>
      </p:sp>
      <p:sp>
        <p:nvSpPr>
          <p:cNvPr id="20483" name="Content Placeholder 2"/>
          <p:cNvSpPr>
            <a:spLocks noGrp="1"/>
          </p:cNvSpPr>
          <p:nvPr>
            <p:ph idx="1"/>
          </p:nvPr>
        </p:nvSpPr>
        <p:spPr/>
        <p:txBody>
          <a:bodyPr/>
          <a:lstStyle/>
          <a:p>
            <a:pPr eaLnBrk="1" hangingPunct="1"/>
            <a:endParaRPr lang="en-US" smtClean="0"/>
          </a:p>
        </p:txBody>
      </p:sp>
      <p:pic>
        <p:nvPicPr>
          <p:cNvPr id="20484" name="Picture 2" descr="http://ati.amd.com/developer/gpups/images/GPUPerfStudioVistaScreenshot.PNG"/>
          <p:cNvPicPr>
            <a:picLocks noChangeAspect="1" noChangeArrowheads="1"/>
          </p:cNvPicPr>
          <p:nvPr/>
        </p:nvPicPr>
        <p:blipFill>
          <a:blip r:embed="rId3" cstate="print"/>
          <a:srcRect/>
          <a:stretch>
            <a:fillRect/>
          </a:stretch>
        </p:blipFill>
        <p:spPr bwMode="auto">
          <a:xfrm>
            <a:off x="0" y="0"/>
            <a:ext cx="9317038" cy="5143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smtClean="0"/>
              <a:t>Rendering Pipeline</a:t>
            </a:r>
          </a:p>
        </p:txBody>
      </p:sp>
      <p:sp>
        <p:nvSpPr>
          <p:cNvPr id="3075" name="Content Placeholder 2"/>
          <p:cNvSpPr>
            <a:spLocks noGrp="1"/>
          </p:cNvSpPr>
          <p:nvPr>
            <p:ph idx="1"/>
          </p:nvPr>
        </p:nvSpPr>
        <p:spPr/>
        <p:txBody>
          <a:bodyPr>
            <a:normAutofit fontScale="92500" lnSpcReduction="20000"/>
          </a:bodyPr>
          <a:lstStyle/>
          <a:p>
            <a:pPr eaLnBrk="1" hangingPunct="1"/>
            <a:r>
              <a:rPr lang="en-US" dirty="0" smtClean="0"/>
              <a:t>CPU issues command</a:t>
            </a:r>
          </a:p>
          <a:p>
            <a:pPr eaLnBrk="1" hangingPunct="1"/>
            <a:r>
              <a:rPr lang="en-US" dirty="0" smtClean="0"/>
              <a:t>GPU processes command</a:t>
            </a:r>
          </a:p>
          <a:p>
            <a:pPr lvl="1" eaLnBrk="1" hangingPunct="1"/>
            <a:r>
              <a:rPr lang="en-US" dirty="0" smtClean="0"/>
              <a:t>Vertex shader</a:t>
            </a:r>
          </a:p>
          <a:p>
            <a:pPr lvl="1" eaLnBrk="1" hangingPunct="1"/>
            <a:r>
              <a:rPr lang="en-US" dirty="0" smtClean="0"/>
              <a:t>Triangle assembly</a:t>
            </a:r>
          </a:p>
          <a:p>
            <a:pPr lvl="1" eaLnBrk="1" hangingPunct="1"/>
            <a:r>
              <a:rPr lang="en-US" dirty="0" smtClean="0"/>
              <a:t>Coarse </a:t>
            </a:r>
            <a:r>
              <a:rPr lang="en-US" dirty="0" err="1" smtClean="0"/>
              <a:t>rasterization</a:t>
            </a:r>
            <a:r>
              <a:rPr lang="en-US" dirty="0" smtClean="0"/>
              <a:t> and clipping</a:t>
            </a:r>
          </a:p>
          <a:p>
            <a:pPr lvl="1" eaLnBrk="1" hangingPunct="1"/>
            <a:r>
              <a:rPr lang="en-US" dirty="0" smtClean="0"/>
              <a:t>Fine </a:t>
            </a:r>
            <a:r>
              <a:rPr lang="en-US" dirty="0" err="1" smtClean="0"/>
              <a:t>rasterization</a:t>
            </a:r>
            <a:endParaRPr lang="en-US" dirty="0" smtClean="0"/>
          </a:p>
          <a:p>
            <a:pPr lvl="1" eaLnBrk="1" hangingPunct="1"/>
            <a:r>
              <a:rPr lang="en-US" dirty="0" smtClean="0"/>
              <a:t>Pixel shader</a:t>
            </a:r>
          </a:p>
          <a:p>
            <a:pPr lvl="1" eaLnBrk="1" hangingPunct="1"/>
            <a:r>
              <a:rPr lang="en-US" dirty="0" smtClean="0"/>
              <a:t>Depth/color/stencil read/compare/write (ROP)</a:t>
            </a:r>
          </a:p>
          <a:p>
            <a:pPr eaLnBrk="1" hangingPunct="1"/>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endParaRPr lang="en-US" smtClean="0"/>
          </a:p>
        </p:txBody>
      </p:sp>
      <p:sp>
        <p:nvSpPr>
          <p:cNvPr id="21507" name="Content Placeholder 2"/>
          <p:cNvSpPr>
            <a:spLocks noGrp="1"/>
          </p:cNvSpPr>
          <p:nvPr>
            <p:ph idx="1"/>
          </p:nvPr>
        </p:nvSpPr>
        <p:spPr/>
        <p:txBody>
          <a:bodyPr/>
          <a:lstStyle/>
          <a:p>
            <a:pPr eaLnBrk="1" hangingPunct="1"/>
            <a:endParaRPr lang="en-US" smtClean="0"/>
          </a:p>
        </p:txBody>
      </p:sp>
      <p:pic>
        <p:nvPicPr>
          <p:cNvPr id="21508" name="Picture 2" descr="http://ati.amd.com/developer/gpusa/images/GSA_1_30.png"/>
          <p:cNvPicPr>
            <a:picLocks noChangeAspect="1" noChangeArrowheads="1"/>
          </p:cNvPicPr>
          <p:nvPr/>
        </p:nvPicPr>
        <p:blipFill>
          <a:blip r:embed="rId3" cstate="print"/>
          <a:srcRect/>
          <a:stretch>
            <a:fillRect/>
          </a:stretch>
        </p:blipFill>
        <p:spPr bwMode="auto">
          <a:xfrm>
            <a:off x="0" y="0"/>
            <a:ext cx="9150350" cy="5143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endParaRPr lang="en-US" smtClean="0"/>
          </a:p>
        </p:txBody>
      </p:sp>
      <p:sp>
        <p:nvSpPr>
          <p:cNvPr id="22531" name="Content Placeholder 2"/>
          <p:cNvSpPr>
            <a:spLocks noGrp="1"/>
          </p:cNvSpPr>
          <p:nvPr>
            <p:ph idx="1"/>
          </p:nvPr>
        </p:nvSpPr>
        <p:spPr/>
        <p:txBody>
          <a:bodyPr/>
          <a:lstStyle/>
          <a:p>
            <a:pPr eaLnBrk="1" hangingPunct="1"/>
            <a:endParaRPr lang="en-US" smtClean="0"/>
          </a:p>
        </p:txBody>
      </p:sp>
      <p:pic>
        <p:nvPicPr>
          <p:cNvPr id="22532" name="Picture 2"/>
          <p:cNvPicPr>
            <a:picLocks noChangeAspect="1" noChangeArrowheads="1"/>
          </p:cNvPicPr>
          <p:nvPr/>
        </p:nvPicPr>
        <p:blipFill>
          <a:blip r:embed="rId3" cstate="print"/>
          <a:srcRect/>
          <a:stretch>
            <a:fillRect/>
          </a:stretch>
        </p:blipFill>
        <p:spPr bwMode="auto">
          <a:xfrm>
            <a:off x="0" y="0"/>
            <a:ext cx="9144000" cy="5143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t>LOD/Mip-maps</a:t>
            </a:r>
          </a:p>
        </p:txBody>
      </p:sp>
      <p:sp>
        <p:nvSpPr>
          <p:cNvPr id="23555" name="Content Placeholder 2"/>
          <p:cNvSpPr>
            <a:spLocks noGrp="1"/>
          </p:cNvSpPr>
          <p:nvPr>
            <p:ph idx="1"/>
          </p:nvPr>
        </p:nvSpPr>
        <p:spPr/>
        <p:txBody>
          <a:bodyPr/>
          <a:lstStyle/>
          <a:p>
            <a:pPr eaLnBrk="1" hangingPunct="1"/>
            <a:r>
              <a:rPr lang="en-US" dirty="0" smtClean="0"/>
              <a:t>Do less</a:t>
            </a:r>
          </a:p>
          <a:p>
            <a:pPr eaLnBrk="1" hangingPunct="1"/>
            <a:r>
              <a:rPr lang="en-US" dirty="0" smtClean="0"/>
              <a:t>Look better</a:t>
            </a:r>
          </a:p>
          <a:p>
            <a:pPr eaLnBrk="1" hangingPunct="1"/>
            <a:r>
              <a:rPr lang="en-US" dirty="0" smtClean="0"/>
              <a:t>‘</a:t>
            </a:r>
            <a:r>
              <a:rPr lang="en-US" dirty="0" err="1" smtClean="0"/>
              <a:t>nuff</a:t>
            </a:r>
            <a:r>
              <a:rPr lang="en-US" dirty="0" smtClean="0"/>
              <a:t> said?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t>Grass, Smoke, and Transparency</a:t>
            </a:r>
          </a:p>
        </p:txBody>
      </p:sp>
      <p:sp>
        <p:nvSpPr>
          <p:cNvPr id="24579" name="Content Placeholder 2"/>
          <p:cNvSpPr>
            <a:spLocks noGrp="1"/>
          </p:cNvSpPr>
          <p:nvPr>
            <p:ph idx="1"/>
          </p:nvPr>
        </p:nvSpPr>
        <p:spPr/>
        <p:txBody>
          <a:bodyPr/>
          <a:lstStyle/>
          <a:p>
            <a:pPr eaLnBrk="1" hangingPunct="1"/>
            <a:r>
              <a:rPr lang="en-US" dirty="0" smtClean="0"/>
              <a:t>What you can’t see may hurt you</a:t>
            </a:r>
          </a:p>
          <a:p>
            <a:pPr eaLnBrk="1" hangingPunct="1"/>
            <a:endParaRPr lang="en-US" dirty="0" smtClean="0"/>
          </a:p>
          <a:p>
            <a:pPr eaLnBrk="1" hangingPunct="1"/>
            <a:r>
              <a:rPr lang="en-US" dirty="0" smtClean="0"/>
              <a:t>Alpha test means some shaded pixels that don’t occlude</a:t>
            </a:r>
          </a:p>
          <a:p>
            <a:pPr eaLnBrk="1" hangingPunct="1"/>
            <a:r>
              <a:rPr lang="en-US" dirty="0" smtClean="0"/>
              <a:t>Smoke/transparency means deep non-occluding layers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mtClean="0"/>
              <a:t>PIX for Fun and Profit</a:t>
            </a:r>
          </a:p>
        </p:txBody>
      </p:sp>
      <p:sp>
        <p:nvSpPr>
          <p:cNvPr id="25603" name="Content Placeholder 2"/>
          <p:cNvSpPr>
            <a:spLocks noGrp="1"/>
          </p:cNvSpPr>
          <p:nvPr>
            <p:ph idx="1"/>
          </p:nvPr>
        </p:nvSpPr>
        <p:spPr/>
        <p:txBody>
          <a:bodyPr>
            <a:normAutofit fontScale="92500" lnSpcReduction="10000"/>
          </a:bodyPr>
          <a:lstStyle/>
          <a:p>
            <a:pPr eaLnBrk="1" hangingPunct="1"/>
            <a:r>
              <a:rPr lang="en-US" dirty="0" smtClean="0"/>
              <a:t>Understanding</a:t>
            </a:r>
          </a:p>
          <a:p>
            <a:pPr eaLnBrk="1" hangingPunct="1"/>
            <a:r>
              <a:rPr lang="en-US" dirty="0" smtClean="0"/>
              <a:t>Debugging</a:t>
            </a:r>
          </a:p>
          <a:p>
            <a:pPr lvl="1" eaLnBrk="1" hangingPunct="1"/>
            <a:r>
              <a:rPr lang="en-US" dirty="0" smtClean="0"/>
              <a:t>Mesh debugging</a:t>
            </a:r>
          </a:p>
          <a:p>
            <a:pPr lvl="1" eaLnBrk="1" hangingPunct="1"/>
            <a:r>
              <a:rPr lang="en-US" dirty="0" smtClean="0"/>
              <a:t>Shader debugging (bidirectional!)</a:t>
            </a:r>
          </a:p>
          <a:p>
            <a:pPr eaLnBrk="1" hangingPunct="1"/>
            <a:r>
              <a:rPr lang="en-US" dirty="0" smtClean="0"/>
              <a:t>Add annotations for ease of navigation</a:t>
            </a:r>
          </a:p>
          <a:p>
            <a:pPr lvl="1" eaLnBrk="1" hangingPunct="1"/>
            <a:r>
              <a:rPr lang="en-US" dirty="0" err="1" smtClean="0"/>
              <a:t>CDXUTPerfEventGenerator</a:t>
            </a:r>
            <a:r>
              <a:rPr lang="en-US" dirty="0" smtClean="0"/>
              <a:t> so they appear in Profile builds only</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t>Shader Optimizations/Costs</a:t>
            </a:r>
          </a:p>
        </p:txBody>
      </p:sp>
      <p:sp>
        <p:nvSpPr>
          <p:cNvPr id="3" name="Content Placeholder 2"/>
          <p:cNvSpPr>
            <a:spLocks noGrp="1"/>
          </p:cNvSpPr>
          <p:nvPr>
            <p:ph idx="1"/>
          </p:nvPr>
        </p:nvSpPr>
        <p:spPr/>
        <p:txBody>
          <a:bodyPr rtlCol="0">
            <a:normAutofit fontScale="70000" lnSpcReduction="20000"/>
          </a:bodyPr>
          <a:lstStyle/>
          <a:p>
            <a:pPr eaLnBrk="1" fontAlgn="auto" hangingPunct="1">
              <a:spcAft>
                <a:spcPts val="0"/>
              </a:spcAft>
              <a:buFont typeface="Arial" pitchFamily="34" charset="0"/>
              <a:buChar char="•"/>
              <a:defRPr/>
            </a:pPr>
            <a:r>
              <a:rPr lang="en-US" dirty="0" smtClean="0"/>
              <a:t>Most instructions have no latency, one-cycle throughput</a:t>
            </a:r>
          </a:p>
          <a:p>
            <a:pPr eaLnBrk="1" fontAlgn="auto" hangingPunct="1">
              <a:spcAft>
                <a:spcPts val="0"/>
              </a:spcAft>
              <a:buFont typeface="Arial" pitchFamily="34" charset="0"/>
              <a:buChar char="•"/>
              <a:defRPr/>
            </a:pPr>
            <a:r>
              <a:rPr lang="en-US" dirty="0" smtClean="0"/>
              <a:t>Instruction pairing can double performance</a:t>
            </a:r>
          </a:p>
          <a:p>
            <a:pPr eaLnBrk="1" fontAlgn="auto" hangingPunct="1">
              <a:spcAft>
                <a:spcPts val="0"/>
              </a:spcAft>
              <a:buFont typeface="Arial" pitchFamily="34" charset="0"/>
              <a:buChar char="•"/>
              <a:defRPr/>
            </a:pPr>
            <a:r>
              <a:rPr lang="en-US" dirty="0" smtClean="0"/>
              <a:t>Scalar instructions (log, exp, </a:t>
            </a:r>
            <a:r>
              <a:rPr lang="en-US" dirty="0" err="1" smtClean="0"/>
              <a:t>rcp</a:t>
            </a:r>
            <a:r>
              <a:rPr lang="en-US" dirty="0" smtClean="0"/>
              <a:t>, </a:t>
            </a:r>
            <a:r>
              <a:rPr lang="en-US" dirty="0" err="1" smtClean="0"/>
              <a:t>rsq</a:t>
            </a:r>
            <a:r>
              <a:rPr lang="en-US" dirty="0" smtClean="0"/>
              <a:t>) cost more when applied to vectors</a:t>
            </a:r>
          </a:p>
          <a:p>
            <a:pPr eaLnBrk="1" fontAlgn="auto" hangingPunct="1">
              <a:spcAft>
                <a:spcPts val="0"/>
              </a:spcAft>
              <a:buFont typeface="Arial" pitchFamily="34" charset="0"/>
              <a:buChar char="•"/>
              <a:defRPr/>
            </a:pPr>
            <a:r>
              <a:rPr lang="en-US" dirty="0" smtClean="0"/>
              <a:t>Macros (</a:t>
            </a:r>
            <a:r>
              <a:rPr lang="en-US" dirty="0" err="1" smtClean="0"/>
              <a:t>sincos</a:t>
            </a:r>
            <a:r>
              <a:rPr lang="en-US" dirty="0" smtClean="0"/>
              <a:t>) cost more</a:t>
            </a:r>
          </a:p>
          <a:p>
            <a:pPr eaLnBrk="1" fontAlgn="auto" hangingPunct="1">
              <a:spcAft>
                <a:spcPts val="0"/>
              </a:spcAft>
              <a:buFont typeface="Arial" pitchFamily="34" charset="0"/>
              <a:buChar char="•"/>
              <a:defRPr/>
            </a:pPr>
            <a:r>
              <a:rPr lang="en-US" dirty="0" smtClean="0"/>
              <a:t>Non-coherent reads from constant memory can be expensive</a:t>
            </a:r>
          </a:p>
          <a:p>
            <a:pPr eaLnBrk="1" fontAlgn="auto" hangingPunct="1">
              <a:spcAft>
                <a:spcPts val="0"/>
              </a:spcAft>
              <a:buFont typeface="Arial" pitchFamily="34" charset="0"/>
              <a:buChar char="•"/>
              <a:defRPr/>
            </a:pPr>
            <a:r>
              <a:rPr lang="en-US" dirty="0" smtClean="0"/>
              <a:t>Avoid doing math on constants</a:t>
            </a:r>
          </a:p>
          <a:p>
            <a:pPr eaLnBrk="1" fontAlgn="auto" hangingPunct="1">
              <a:spcAft>
                <a:spcPts val="0"/>
              </a:spcAft>
              <a:buFont typeface="Arial" pitchFamily="34" charset="0"/>
              <a:buChar char="•"/>
              <a:defRPr/>
            </a:pPr>
            <a:r>
              <a:rPr lang="en-US" dirty="0" smtClean="0"/>
              <a:t>Read ATI and NVIDIA’s papers and presentations</a:t>
            </a:r>
          </a:p>
          <a:p>
            <a:pPr eaLnBrk="1" fontAlgn="auto" hangingPunct="1">
              <a:spcAft>
                <a:spcPts val="0"/>
              </a:spcAft>
              <a:buFont typeface="Arial" pitchFamily="34" charset="0"/>
              <a:buChar char="•"/>
              <a:defRPr/>
            </a:pPr>
            <a:r>
              <a:rPr lang="en-US" dirty="0" smtClean="0"/>
              <a:t>Get ATI and NVIDIA to optimize your game for you</a:t>
            </a:r>
          </a:p>
          <a:p>
            <a:pPr eaLnBrk="1" fontAlgn="auto" hangingPunct="1">
              <a:spcAft>
                <a:spcPts val="0"/>
              </a:spcAft>
              <a:buFont typeface="Arial" pitchFamily="34" charset="0"/>
              <a:buChar char="•"/>
              <a:defRPr/>
            </a:pPr>
            <a:r>
              <a:rPr lang="en-US" dirty="0" smtClean="0"/>
              <a:t>Reduce register usage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t>Optimization Strategies</a:t>
            </a:r>
          </a:p>
        </p:txBody>
      </p:sp>
      <p:sp>
        <p:nvSpPr>
          <p:cNvPr id="4099" name="Content Placeholder 2"/>
          <p:cNvSpPr>
            <a:spLocks noGrp="1"/>
          </p:cNvSpPr>
          <p:nvPr>
            <p:ph idx="1"/>
          </p:nvPr>
        </p:nvSpPr>
        <p:spPr/>
        <p:txBody>
          <a:bodyPr/>
          <a:lstStyle/>
          <a:p>
            <a:pPr eaLnBrk="1" hangingPunct="1"/>
            <a:r>
              <a:rPr lang="en-US" dirty="0" smtClean="0"/>
              <a:t>Do less work</a:t>
            </a:r>
          </a:p>
          <a:p>
            <a:pPr eaLnBrk="1" hangingPunct="1"/>
            <a:r>
              <a:rPr lang="en-US" dirty="0" smtClean="0"/>
              <a:t>Or, do it faster</a:t>
            </a:r>
          </a:p>
          <a:p>
            <a:pPr eaLnBrk="1" hangingPunct="1"/>
            <a:r>
              <a:rPr lang="en-US" dirty="0" smtClean="0"/>
              <a:t>Unless it’s happening in parallel and isn’t affecting performance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endParaRPr lang="en-US" smtClean="0"/>
          </a:p>
        </p:txBody>
      </p:sp>
      <p:sp>
        <p:nvSpPr>
          <p:cNvPr id="5123" name="Content Placeholder 2"/>
          <p:cNvSpPr>
            <a:spLocks noGrp="1"/>
          </p:cNvSpPr>
          <p:nvPr>
            <p:ph idx="1"/>
          </p:nvPr>
        </p:nvSpPr>
        <p:spPr/>
        <p:txBody>
          <a:bodyPr/>
          <a:lstStyle/>
          <a:p>
            <a:pPr eaLnBrk="1" hangingPunct="1"/>
            <a:endParaRPr lang="en-US" smtClean="0"/>
          </a:p>
        </p:txBody>
      </p:sp>
      <p:pic>
        <p:nvPicPr>
          <p:cNvPr id="5124" name="Picture 2"/>
          <p:cNvPicPr>
            <a:picLocks noChangeAspect="1" noChangeArrowheads="1"/>
          </p:cNvPicPr>
          <p:nvPr/>
        </p:nvPicPr>
        <p:blipFill>
          <a:blip r:embed="rId3" cstate="print"/>
          <a:srcRect/>
          <a:stretch>
            <a:fillRect/>
          </a:stretch>
        </p:blipFill>
        <p:spPr bwMode="auto">
          <a:xfrm>
            <a:off x="0" y="0"/>
            <a:ext cx="9144000" cy="51435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t>CPU issues command</a:t>
            </a:r>
          </a:p>
        </p:txBody>
      </p:sp>
      <p:sp>
        <p:nvSpPr>
          <p:cNvPr id="3" name="Content Placeholder 2"/>
          <p:cNvSpPr>
            <a:spLocks noGrp="1"/>
          </p:cNvSpPr>
          <p:nvPr>
            <p:ph idx="1"/>
          </p:nvPr>
        </p:nvSpPr>
        <p:spPr/>
        <p:txBody>
          <a:bodyPr rtlCol="0">
            <a:normAutofit fontScale="62500" lnSpcReduction="20000"/>
          </a:bodyPr>
          <a:lstStyle/>
          <a:p>
            <a:pPr eaLnBrk="1" fontAlgn="auto" hangingPunct="1">
              <a:spcAft>
                <a:spcPts val="0"/>
              </a:spcAft>
              <a:buFont typeface="Arial" pitchFamily="34" charset="0"/>
              <a:buChar char="•"/>
              <a:defRPr/>
            </a:pPr>
            <a:r>
              <a:rPr lang="en-US" dirty="0" smtClean="0"/>
              <a:t>Reduce number of draw calls</a:t>
            </a:r>
          </a:p>
          <a:p>
            <a:pPr lvl="1" eaLnBrk="1" fontAlgn="auto" hangingPunct="1">
              <a:spcAft>
                <a:spcPts val="0"/>
              </a:spcAft>
              <a:buFont typeface="Arial" pitchFamily="34" charset="0"/>
              <a:buChar char="–"/>
              <a:defRPr/>
            </a:pPr>
            <a:r>
              <a:rPr lang="en-US" dirty="0" smtClean="0"/>
              <a:t>Instancing</a:t>
            </a:r>
          </a:p>
          <a:p>
            <a:pPr lvl="1" eaLnBrk="1" fontAlgn="auto" hangingPunct="1">
              <a:spcAft>
                <a:spcPts val="0"/>
              </a:spcAft>
              <a:buFont typeface="Arial" pitchFamily="34" charset="0"/>
              <a:buChar char="–"/>
              <a:defRPr/>
            </a:pPr>
            <a:r>
              <a:rPr lang="en-US" dirty="0" smtClean="0"/>
              <a:t>D3D10 allows many more options for this</a:t>
            </a:r>
          </a:p>
          <a:p>
            <a:pPr eaLnBrk="1" fontAlgn="auto" hangingPunct="1">
              <a:spcAft>
                <a:spcPts val="0"/>
              </a:spcAft>
              <a:buFont typeface="Arial" pitchFamily="34" charset="0"/>
              <a:buChar char="•"/>
              <a:defRPr/>
            </a:pPr>
            <a:r>
              <a:rPr lang="en-US" dirty="0" smtClean="0"/>
              <a:t>Reduce amount of state changed each draw call</a:t>
            </a:r>
          </a:p>
          <a:p>
            <a:pPr eaLnBrk="1" fontAlgn="auto" hangingPunct="1">
              <a:spcAft>
                <a:spcPts val="0"/>
              </a:spcAft>
              <a:buFont typeface="Arial" pitchFamily="34" charset="0"/>
              <a:buChar char="•"/>
              <a:defRPr/>
            </a:pPr>
            <a:r>
              <a:rPr lang="en-US" dirty="0" smtClean="0"/>
              <a:t>Avoid </a:t>
            </a:r>
            <a:r>
              <a:rPr lang="en-US" dirty="0" err="1" smtClean="0"/>
              <a:t>shader</a:t>
            </a:r>
            <a:r>
              <a:rPr lang="en-US" dirty="0" smtClean="0"/>
              <a:t> compilation and patching</a:t>
            </a:r>
          </a:p>
          <a:p>
            <a:pPr eaLnBrk="1" fontAlgn="auto" hangingPunct="1">
              <a:spcAft>
                <a:spcPts val="0"/>
              </a:spcAft>
              <a:buFont typeface="Arial" pitchFamily="34" charset="0"/>
              <a:buChar char="•"/>
              <a:defRPr/>
            </a:pPr>
            <a:r>
              <a:rPr lang="en-US" dirty="0" smtClean="0"/>
              <a:t>Avoid creating/destroying resources during </a:t>
            </a:r>
            <a:r>
              <a:rPr lang="en-US" dirty="0" err="1" smtClean="0"/>
              <a:t>gameplay</a:t>
            </a:r>
            <a:endParaRPr lang="en-US" dirty="0" smtClean="0"/>
          </a:p>
          <a:p>
            <a:pPr eaLnBrk="1" fontAlgn="auto" hangingPunct="1">
              <a:spcAft>
                <a:spcPts val="0"/>
              </a:spcAft>
              <a:buFont typeface="Arial" pitchFamily="34" charset="0"/>
              <a:buChar char="•"/>
              <a:defRPr/>
            </a:pPr>
            <a:r>
              <a:rPr lang="en-US" dirty="0" smtClean="0"/>
              <a:t>Never* wait on results from the GPU</a:t>
            </a:r>
          </a:p>
          <a:p>
            <a:pPr eaLnBrk="1" fontAlgn="auto" hangingPunct="1">
              <a:spcAft>
                <a:spcPts val="0"/>
              </a:spcAft>
              <a:buFont typeface="Arial" pitchFamily="34" charset="0"/>
              <a:buChar char="•"/>
              <a:defRPr/>
            </a:pPr>
            <a:endParaRPr lang="en-US" sz="2100" dirty="0" smtClean="0"/>
          </a:p>
          <a:p>
            <a:pPr eaLnBrk="1" fontAlgn="auto" hangingPunct="1">
              <a:spcAft>
                <a:spcPts val="0"/>
              </a:spcAft>
              <a:buFont typeface="Arial" pitchFamily="34" charset="0"/>
              <a:buChar char="•"/>
              <a:defRPr/>
            </a:pPr>
            <a:r>
              <a:rPr lang="en-US" dirty="0" smtClean="0"/>
              <a:t>GPU reads command</a:t>
            </a:r>
          </a:p>
          <a:p>
            <a:pPr lvl="1" eaLnBrk="1" fontAlgn="auto" hangingPunct="1">
              <a:spcAft>
                <a:spcPts val="0"/>
              </a:spcAft>
              <a:buFont typeface="Arial" pitchFamily="34" charset="0"/>
              <a:buChar char="–"/>
              <a:defRPr/>
            </a:pPr>
            <a:r>
              <a:rPr lang="en-US" dirty="0" smtClean="0"/>
              <a:t>State changes may flush GPU pipelines</a:t>
            </a:r>
          </a:p>
          <a:p>
            <a:pPr eaLnBrk="1" fontAlgn="auto" hangingPunct="1">
              <a:spcAft>
                <a:spcPts val="0"/>
              </a:spcAft>
              <a:buFont typeface="Arial" pitchFamily="34" charset="0"/>
              <a:buChar char="•"/>
              <a:defRPr/>
            </a:pPr>
            <a:endParaRPr lang="en-US" sz="2100" dirty="0" smtClean="0"/>
          </a:p>
          <a:p>
            <a:pPr eaLnBrk="1" fontAlgn="auto" hangingPunct="1">
              <a:spcAft>
                <a:spcPts val="0"/>
              </a:spcAft>
              <a:buFont typeface="Arial" charset="0"/>
              <a:buNone/>
              <a:defRPr/>
            </a:pPr>
            <a:r>
              <a:rPr lang="en-US" sz="1800" dirty="0" smtClean="0"/>
              <a:t>* Hardly ever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t>Vertex Shader</a:t>
            </a:r>
          </a:p>
        </p:txBody>
      </p:sp>
      <p:sp>
        <p:nvSpPr>
          <p:cNvPr id="3" name="Content Placeholder 2"/>
          <p:cNvSpPr>
            <a:spLocks noGrp="1"/>
          </p:cNvSpPr>
          <p:nvPr>
            <p:ph idx="1"/>
          </p:nvPr>
        </p:nvSpPr>
        <p:spPr>
          <a:xfrm>
            <a:off x="457200" y="1200150"/>
            <a:ext cx="8229600" cy="3543300"/>
          </a:xfrm>
        </p:spPr>
        <p:txBody>
          <a:bodyPr rtlCol="0">
            <a:normAutofit fontScale="77500" lnSpcReduction="20000"/>
          </a:bodyPr>
          <a:lstStyle/>
          <a:p>
            <a:pPr eaLnBrk="1" fontAlgn="auto" hangingPunct="1">
              <a:spcAft>
                <a:spcPts val="0"/>
              </a:spcAft>
              <a:buFont typeface="Arial" pitchFamily="34" charset="0"/>
              <a:buChar char="•"/>
              <a:defRPr/>
            </a:pPr>
            <a:r>
              <a:rPr lang="en-US" dirty="0" smtClean="0"/>
              <a:t>Should be fewer vertices than pixels</a:t>
            </a:r>
          </a:p>
          <a:p>
            <a:pPr lvl="1" eaLnBrk="1" fontAlgn="auto" hangingPunct="1">
              <a:spcAft>
                <a:spcPts val="0"/>
              </a:spcAft>
              <a:buFont typeface="Arial" pitchFamily="34" charset="0"/>
              <a:buChar char="–"/>
              <a:defRPr/>
            </a:pPr>
            <a:r>
              <a:rPr lang="en-US" dirty="0" smtClean="0"/>
              <a:t>Make it so</a:t>
            </a:r>
          </a:p>
          <a:p>
            <a:pPr lvl="1" eaLnBrk="1" fontAlgn="auto" hangingPunct="1">
              <a:spcAft>
                <a:spcPts val="0"/>
              </a:spcAft>
              <a:buFont typeface="Arial" pitchFamily="34" charset="0"/>
              <a:buChar char="–"/>
              <a:defRPr/>
            </a:pPr>
            <a:r>
              <a:rPr lang="en-US" dirty="0" smtClean="0"/>
              <a:t>Consider LOD, clipped geometry, occluded geometry, etc.</a:t>
            </a:r>
          </a:p>
          <a:p>
            <a:pPr eaLnBrk="1" fontAlgn="auto" hangingPunct="1">
              <a:spcAft>
                <a:spcPts val="0"/>
              </a:spcAft>
              <a:buFont typeface="Arial" pitchFamily="34" charset="0"/>
              <a:buChar char="•"/>
              <a:defRPr/>
            </a:pPr>
            <a:r>
              <a:rPr lang="en-US" dirty="0" smtClean="0"/>
              <a:t>Vertex </a:t>
            </a:r>
            <a:r>
              <a:rPr lang="en-US" dirty="0" err="1" smtClean="0"/>
              <a:t>shader</a:t>
            </a:r>
            <a:r>
              <a:rPr lang="en-US" dirty="0" smtClean="0"/>
              <a:t> may be run multiple times per object</a:t>
            </a:r>
          </a:p>
          <a:p>
            <a:pPr lvl="1" eaLnBrk="1" fontAlgn="auto" hangingPunct="1">
              <a:spcAft>
                <a:spcPts val="0"/>
              </a:spcAft>
              <a:buFont typeface="Arial" pitchFamily="34" charset="0"/>
              <a:buChar char="–"/>
              <a:defRPr/>
            </a:pPr>
            <a:r>
              <a:rPr lang="en-US" dirty="0" smtClean="0"/>
              <a:t>Shadows, environment maps, etc.</a:t>
            </a:r>
          </a:p>
          <a:p>
            <a:pPr eaLnBrk="1" fontAlgn="auto" hangingPunct="1">
              <a:spcAft>
                <a:spcPts val="0"/>
              </a:spcAft>
              <a:buFont typeface="Arial" pitchFamily="34" charset="0"/>
              <a:buChar char="•"/>
              <a:defRPr/>
            </a:pPr>
            <a:r>
              <a:rPr lang="en-US" dirty="0" smtClean="0"/>
              <a:t>Vertex power may be less than pixel power</a:t>
            </a:r>
          </a:p>
          <a:p>
            <a:pPr eaLnBrk="1" fontAlgn="auto" hangingPunct="1">
              <a:spcAft>
                <a:spcPts val="0"/>
              </a:spcAft>
              <a:buFont typeface="Arial" pitchFamily="34" charset="0"/>
              <a:buChar char="•"/>
              <a:defRPr/>
            </a:pPr>
            <a:r>
              <a:rPr lang="en-US" dirty="0" smtClean="0"/>
              <a:t>Vertex power may subtract from pixel power</a:t>
            </a:r>
          </a:p>
          <a:p>
            <a:pPr eaLnBrk="1" fontAlgn="auto" hangingPunct="1">
              <a:spcAft>
                <a:spcPts val="0"/>
              </a:spcAft>
              <a:buFont typeface="Arial" pitchFamily="34" charset="0"/>
              <a:buChar char="•"/>
              <a:defRPr/>
            </a:pPr>
            <a:r>
              <a:rPr lang="en-US" dirty="0" smtClean="0"/>
              <a:t>Vertex cache and post-transform cache help</a:t>
            </a:r>
          </a:p>
          <a:p>
            <a:pPr eaLnBrk="1" fontAlgn="auto" hangingPunct="1">
              <a:spcAft>
                <a:spcPts val="0"/>
              </a:spcAft>
              <a:buFont typeface="Arial" pitchFamily="34" charset="0"/>
              <a:buChar char="•"/>
              <a:defRPr/>
            </a:pPr>
            <a:r>
              <a:rPr lang="en-US" dirty="0" smtClean="0"/>
              <a:t>Size matters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t>Triangle Assembly</a:t>
            </a:r>
          </a:p>
        </p:txBody>
      </p:sp>
      <p:sp>
        <p:nvSpPr>
          <p:cNvPr id="8195" name="Content Placeholder 2"/>
          <p:cNvSpPr>
            <a:spLocks noGrp="1"/>
          </p:cNvSpPr>
          <p:nvPr>
            <p:ph idx="1"/>
          </p:nvPr>
        </p:nvSpPr>
        <p:spPr/>
        <p:txBody>
          <a:bodyPr/>
          <a:lstStyle/>
          <a:p>
            <a:pPr eaLnBrk="1" hangingPunct="1"/>
            <a:r>
              <a:rPr lang="en-US" dirty="0" smtClean="0"/>
              <a:t>Takes in three vertices, computes gradients, does stuff</a:t>
            </a:r>
          </a:p>
          <a:p>
            <a:pPr eaLnBrk="1" hangingPunct="1"/>
            <a:r>
              <a:rPr lang="en-US" dirty="0" smtClean="0"/>
              <a:t>Rarely a bottleneck</a:t>
            </a:r>
          </a:p>
          <a:p>
            <a:pPr eaLnBrk="1" hangingPunct="1"/>
            <a:r>
              <a:rPr lang="en-US" dirty="0" smtClean="0"/>
              <a:t>‘</a:t>
            </a:r>
            <a:r>
              <a:rPr lang="en-US" dirty="0" err="1" smtClean="0"/>
              <a:t>nuff</a:t>
            </a:r>
            <a:r>
              <a:rPr lang="en-US" dirty="0" smtClean="0"/>
              <a:t> said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Coarse Rasterization and Clipping</a:t>
            </a:r>
          </a:p>
        </p:txBody>
      </p:sp>
      <p:sp>
        <p:nvSpPr>
          <p:cNvPr id="9219" name="Content Placeholder 2"/>
          <p:cNvSpPr>
            <a:spLocks noGrp="1"/>
          </p:cNvSpPr>
          <p:nvPr>
            <p:ph idx="1"/>
          </p:nvPr>
        </p:nvSpPr>
        <p:spPr/>
        <p:txBody>
          <a:bodyPr>
            <a:normAutofit fontScale="92500" lnSpcReduction="10000"/>
          </a:bodyPr>
          <a:lstStyle/>
          <a:p>
            <a:pPr eaLnBrk="1" hangingPunct="1"/>
            <a:r>
              <a:rPr lang="en-US" dirty="0" smtClean="0"/>
              <a:t>Discard triangles that are fully off-screen</a:t>
            </a:r>
          </a:p>
          <a:p>
            <a:pPr eaLnBrk="1" hangingPunct="1"/>
            <a:r>
              <a:rPr lang="en-US" dirty="0" smtClean="0"/>
              <a:t>Coarse-</a:t>
            </a:r>
            <a:r>
              <a:rPr lang="en-US" dirty="0" err="1" smtClean="0"/>
              <a:t>rasterize</a:t>
            </a:r>
            <a:r>
              <a:rPr lang="en-US" dirty="0" smtClean="0"/>
              <a:t> triangles that are within the guard band</a:t>
            </a:r>
          </a:p>
          <a:p>
            <a:pPr lvl="1" eaLnBrk="1" hangingPunct="1"/>
            <a:r>
              <a:rPr lang="en-US" dirty="0" smtClean="0"/>
              <a:t>Discarding blocks that are off-screen</a:t>
            </a:r>
          </a:p>
          <a:p>
            <a:pPr eaLnBrk="1" hangingPunct="1"/>
            <a:r>
              <a:rPr lang="en-US" dirty="0" smtClean="0"/>
              <a:t>Clip triangles that cross the guard band</a:t>
            </a:r>
          </a:p>
          <a:p>
            <a:pPr lvl="1" eaLnBrk="1" hangingPunct="1"/>
            <a:r>
              <a:rPr lang="en-US" dirty="0" smtClean="0"/>
              <a:t>Expensive!</a:t>
            </a:r>
          </a:p>
          <a:p>
            <a:pPr lvl="1" eaLnBrk="1" hangingPunct="1"/>
            <a:r>
              <a:rPr lang="en-US" dirty="0" smtClean="0"/>
              <a:t>Beware of triangles that project off to infinity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Fine Rasterization</a:t>
            </a:r>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buFont typeface="Arial" pitchFamily="34" charset="0"/>
              <a:buChar char="•"/>
              <a:defRPr/>
            </a:pPr>
            <a:r>
              <a:rPr lang="en-US" dirty="0" smtClean="0"/>
              <a:t>Hi-Z/ZCULL</a:t>
            </a:r>
          </a:p>
          <a:p>
            <a:pPr lvl="1" eaLnBrk="1" fontAlgn="auto" hangingPunct="1">
              <a:spcAft>
                <a:spcPts val="0"/>
              </a:spcAft>
              <a:buFont typeface="Arial" pitchFamily="34" charset="0"/>
              <a:buChar char="–"/>
              <a:defRPr/>
            </a:pPr>
            <a:r>
              <a:rPr lang="en-US" dirty="0" err="1" smtClean="0"/>
              <a:t>Shaders</a:t>
            </a:r>
            <a:r>
              <a:rPr lang="en-US" dirty="0" smtClean="0"/>
              <a:t> that don’t run are fastest</a:t>
            </a:r>
          </a:p>
          <a:p>
            <a:pPr lvl="1" eaLnBrk="1" fontAlgn="auto" hangingPunct="1">
              <a:spcAft>
                <a:spcPts val="0"/>
              </a:spcAft>
              <a:buFont typeface="Arial" pitchFamily="34" charset="0"/>
              <a:buChar char="–"/>
              <a:defRPr/>
            </a:pPr>
            <a:r>
              <a:rPr lang="en-US" dirty="0" smtClean="0"/>
              <a:t>Also saves frame-buffer bandwidth</a:t>
            </a:r>
          </a:p>
          <a:p>
            <a:pPr lvl="1" eaLnBrk="1" fontAlgn="auto" hangingPunct="1">
              <a:spcAft>
                <a:spcPts val="0"/>
              </a:spcAft>
              <a:buFont typeface="Arial" pitchFamily="34" charset="0"/>
              <a:buChar char="–"/>
              <a:defRPr/>
            </a:pPr>
            <a:r>
              <a:rPr lang="en-US" dirty="0" smtClean="0"/>
              <a:t>You must clear depth buffer every frame!</a:t>
            </a:r>
          </a:p>
          <a:p>
            <a:pPr eaLnBrk="1" fontAlgn="auto" hangingPunct="1">
              <a:spcAft>
                <a:spcPts val="0"/>
              </a:spcAft>
              <a:buFont typeface="Arial" pitchFamily="34" charset="0"/>
              <a:buChar char="•"/>
              <a:defRPr/>
            </a:pPr>
            <a:r>
              <a:rPr lang="en-US" dirty="0" smtClean="0"/>
              <a:t>Early-z read/culling</a:t>
            </a:r>
          </a:p>
          <a:p>
            <a:pPr eaLnBrk="1" fontAlgn="auto" hangingPunct="1">
              <a:spcAft>
                <a:spcPts val="0"/>
              </a:spcAft>
              <a:buFont typeface="Arial" pitchFamily="34" charset="0"/>
              <a:buChar char="•"/>
              <a:defRPr/>
            </a:pPr>
            <a:r>
              <a:rPr lang="en-US" dirty="0" smtClean="0"/>
              <a:t>Interpolating pixel </a:t>
            </a:r>
            <a:r>
              <a:rPr lang="en-US" dirty="0" err="1" smtClean="0"/>
              <a:t>shader</a:t>
            </a:r>
            <a:r>
              <a:rPr lang="en-US" dirty="0" smtClean="0"/>
              <a:t> inputs</a:t>
            </a:r>
          </a:p>
          <a:p>
            <a:pPr lvl="1" eaLnBrk="1" fontAlgn="auto" hangingPunct="1">
              <a:spcAft>
                <a:spcPts val="0"/>
              </a:spcAft>
              <a:buFont typeface="Arial" pitchFamily="34" charset="0"/>
              <a:buChar char="–"/>
              <a:defRPr/>
            </a:pPr>
            <a:r>
              <a:rPr lang="en-US" dirty="0" smtClean="0"/>
              <a:t>Can be a bottleneck if you are careless</a:t>
            </a:r>
          </a:p>
          <a:p>
            <a:pPr eaLnBrk="1" fontAlgn="auto" hangingPunct="1">
              <a:spcAft>
                <a:spcPts val="0"/>
              </a:spcAft>
              <a:buFont typeface="Arial" pitchFamily="34" charset="0"/>
              <a:buChar char="•"/>
              <a:defRPr/>
            </a:pPr>
            <a:r>
              <a:rPr lang="en-US" dirty="0" smtClean="0"/>
              <a:t>Small triangles are bad</a:t>
            </a:r>
          </a:p>
          <a:p>
            <a:pPr lvl="1" eaLnBrk="1" fontAlgn="auto" hangingPunct="1">
              <a:spcAft>
                <a:spcPts val="0"/>
              </a:spcAft>
              <a:buFont typeface="Arial" pitchFamily="34" charset="0"/>
              <a:buChar char="–"/>
              <a:defRPr/>
            </a:pPr>
            <a:r>
              <a:rPr lang="en-US" dirty="0" smtClean="0"/>
              <a:t>GPUs process pixels in large batches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1182</TotalTime>
  <Words>1329</Words>
  <Application>Microsoft Office PowerPoint</Application>
  <PresentationFormat>On-screen Show (16:9)</PresentationFormat>
  <Paragraphs>193</Paragraphs>
  <Slides>25</Slides>
  <Notes>12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Graphics Optimization and Debugging</vt:lpstr>
      <vt:lpstr>Rendering Pipeline</vt:lpstr>
      <vt:lpstr>Optimization Strategies</vt:lpstr>
      <vt:lpstr>Slide 4</vt:lpstr>
      <vt:lpstr>CPU issues command</vt:lpstr>
      <vt:lpstr>Vertex Shader</vt:lpstr>
      <vt:lpstr>Triangle Assembly</vt:lpstr>
      <vt:lpstr>Coarse Rasterization and Clipping</vt:lpstr>
      <vt:lpstr>Fine Rasterization</vt:lpstr>
      <vt:lpstr>Regular Z and Hi-Z</vt:lpstr>
      <vt:lpstr>Pixel Shader</vt:lpstr>
      <vt:lpstr>Branching</vt:lpstr>
      <vt:lpstr>Bandwidth Math</vt:lpstr>
      <vt:lpstr>Hiding Latency</vt:lpstr>
      <vt:lpstr>ROP/More Bandwidth Math</vt:lpstr>
      <vt:lpstr>Parallelism</vt:lpstr>
      <vt:lpstr>Measure, Measure, Measure</vt:lpstr>
      <vt:lpstr>Typical Measurements and Features</vt:lpstr>
      <vt:lpstr>Slide 19</vt:lpstr>
      <vt:lpstr>Slide 20</vt:lpstr>
      <vt:lpstr>Slide 21</vt:lpstr>
      <vt:lpstr>LOD/Mip-maps</vt:lpstr>
      <vt:lpstr>Grass, Smoke, and Transparency</vt:lpstr>
      <vt:lpstr>PIX for Fun and Profit</vt:lpstr>
      <vt:lpstr>Shader Optimizations/Costs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Graphics Optimization and Debugging</dc:title>
  <dc:creator>Bruce Dawson</dc:creator>
  <cp:lastModifiedBy>JCAB</cp:lastModifiedBy>
  <cp:revision>46</cp:revision>
  <dcterms:created xsi:type="dcterms:W3CDTF">2008-02-21T04:44:21Z</dcterms:created>
  <dcterms:modified xsi:type="dcterms:W3CDTF">2010-03-18T06:24:09Z</dcterms:modified>
</cp:coreProperties>
</file>