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72" r:id="rId3"/>
    <p:sldId id="278" r:id="rId4"/>
    <p:sldId id="281" r:id="rId5"/>
    <p:sldId id="285" r:id="rId6"/>
    <p:sldId id="283" r:id="rId7"/>
    <p:sldId id="284" r:id="rId8"/>
    <p:sldId id="28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42" autoAdjust="0"/>
    <p:restoredTop sz="94660"/>
  </p:normalViewPr>
  <p:slideViewPr>
    <p:cSldViewPr>
      <p:cViewPr varScale="1">
        <p:scale>
          <a:sx n="121" d="100"/>
          <a:sy n="121" d="100"/>
        </p:scale>
        <p:origin x="-6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F16987C-6057-4106-AD1D-CB00420E83A9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6F16987C-6057-4106-AD1D-CB00420E83A9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12/16/2010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jcab@uw.thejcab.co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uw.thejcab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realtimerendering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990600"/>
            <a:ext cx="64770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UW Extension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Certificate Program in</a:t>
            </a:r>
            <a:br>
              <a:rPr lang="en-US" dirty="0" smtClean="0"/>
            </a:br>
            <a:r>
              <a:rPr lang="en-US" dirty="0" smtClean="0"/>
              <a:t>Game Development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quarter:</a:t>
            </a:r>
            <a:br>
              <a:rPr lang="en-US" dirty="0" smtClean="0"/>
            </a:br>
            <a:r>
              <a:rPr lang="en-US" dirty="0" smtClean="0"/>
              <a:t>Advanced Graphics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Juan Carlos Arevalo Baeza</a:t>
            </a:r>
          </a:p>
          <a:p>
            <a:pPr lvl="1"/>
            <a:r>
              <a:rPr lang="en-US" dirty="0" smtClean="0"/>
              <a:t>Call me “JCAB”</a:t>
            </a:r>
          </a:p>
          <a:p>
            <a:r>
              <a:rPr lang="en-US" dirty="0" smtClean="0"/>
              <a:t>Studies: Telecommunications Engineering</a:t>
            </a:r>
          </a:p>
          <a:p>
            <a:r>
              <a:rPr lang="en-US" dirty="0" smtClean="0"/>
              <a:t>Experience: Audio, Graphics, Demos</a:t>
            </a:r>
          </a:p>
          <a:p>
            <a:r>
              <a:rPr lang="en-US" dirty="0" smtClean="0"/>
              <a:t>Games: </a:t>
            </a:r>
            <a:r>
              <a:rPr lang="en-US" dirty="0" smtClean="0"/>
              <a:t>Force Commander, Fable</a:t>
            </a:r>
            <a:r>
              <a:rPr lang="en-US" dirty="0" smtClean="0"/>
              <a:t>, Counterstrike, </a:t>
            </a:r>
            <a:r>
              <a:rPr lang="en-US" dirty="0" err="1" smtClean="0"/>
              <a:t>Forza</a:t>
            </a:r>
            <a:r>
              <a:rPr lang="en-US" dirty="0" smtClean="0"/>
              <a:t> </a:t>
            </a:r>
            <a:r>
              <a:rPr lang="en-US" dirty="0"/>
              <a:t>Motorsport, Chucks Ducks 2, Project Sunburst</a:t>
            </a:r>
            <a:endParaRPr lang="en-US" dirty="0" smtClean="0"/>
          </a:p>
          <a:p>
            <a:pPr marL="0"/>
            <a:r>
              <a:rPr lang="en-US" dirty="0" smtClean="0"/>
              <a:t>Recently</a:t>
            </a:r>
            <a:r>
              <a:rPr lang="en-US" dirty="0" smtClean="0"/>
              <a:t>: Xbox 360 backwards </a:t>
            </a:r>
            <a:r>
              <a:rPr lang="en-US" dirty="0"/>
              <a:t>compatibility, D3D for Xbox </a:t>
            </a:r>
            <a:r>
              <a:rPr lang="en-US" dirty="0" smtClean="0"/>
              <a:t>360</a:t>
            </a:r>
            <a:endParaRPr lang="en-US" dirty="0" smtClean="0"/>
          </a:p>
          <a:p>
            <a:r>
              <a:rPr lang="en-US" dirty="0" smtClean="0"/>
              <a:t>Currently</a:t>
            </a:r>
            <a:r>
              <a:rPr lang="en-US" dirty="0" smtClean="0"/>
              <a:t>: Microsoft Games Studios mercenary</a:t>
            </a:r>
            <a:endParaRPr lang="en-US" dirty="0" smtClean="0"/>
          </a:p>
          <a:p>
            <a:r>
              <a:rPr lang="en-US" dirty="0" smtClean="0"/>
              <a:t>Contact: </a:t>
            </a:r>
            <a:r>
              <a:rPr lang="en-US" dirty="0" smtClean="0">
                <a:hlinkClick r:id="rId2"/>
              </a:rPr>
              <a:t>jcab@uw.thejcab.com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will cover a lot of ground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hows</a:t>
            </a:r>
            <a:r>
              <a:rPr lang="en-US" dirty="0" smtClean="0"/>
              <a:t> and the whys</a:t>
            </a:r>
          </a:p>
          <a:p>
            <a:endParaRPr lang="en-US" dirty="0" smtClean="0"/>
          </a:p>
          <a:p>
            <a:r>
              <a:rPr lang="en-US" dirty="0" smtClean="0"/>
              <a:t>Class website:</a:t>
            </a:r>
            <a:endParaRPr lang="en-US" dirty="0" smtClean="0"/>
          </a:p>
          <a:p>
            <a:pPr lvl="1"/>
            <a:r>
              <a:rPr lang="en-US" dirty="0" smtClean="0">
                <a:hlinkClick r:id="rId2"/>
              </a:rPr>
              <a:t>http://uw.thejcab.com</a:t>
            </a:r>
            <a:endParaRPr lang="en-US" dirty="0" smtClean="0"/>
          </a:p>
          <a:p>
            <a:pPr lvl="1"/>
            <a:r>
              <a:rPr lang="en-US" dirty="0" smtClean="0"/>
              <a:t>These slides already available there</a:t>
            </a:r>
          </a:p>
          <a:p>
            <a:r>
              <a:rPr lang="en-US" dirty="0" smtClean="0"/>
              <a:t>Bibliography: not required – it’s for reference</a:t>
            </a:r>
          </a:p>
          <a:p>
            <a:endParaRPr lang="en-US" dirty="0" smtClean="0"/>
          </a:p>
          <a:p>
            <a:r>
              <a:rPr lang="en-US" dirty="0" smtClean="0"/>
              <a:t>Feel free to write email with </a:t>
            </a:r>
            <a:r>
              <a:rPr lang="en-US" dirty="0" smtClean="0"/>
              <a:t>any questions/concerns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Homework will consist primarily on practical exercises related to the class</a:t>
            </a:r>
          </a:p>
          <a:p>
            <a:pPr lvl="1"/>
            <a:r>
              <a:rPr lang="en-US" dirty="0" smtClean="0"/>
              <a:t>Due by Saturday morning, nine days after the class it was assigned</a:t>
            </a:r>
          </a:p>
          <a:p>
            <a:pPr lvl="1"/>
            <a:r>
              <a:rPr lang="en-US" dirty="0" smtClean="0"/>
              <a:t>That way, you’ll have one class in which to ask questions before submitting</a:t>
            </a:r>
          </a:p>
          <a:p>
            <a:r>
              <a:rPr lang="en-US" dirty="0" smtClean="0"/>
              <a:t>Many problems with completing homework caused by issues unrelated to the assignment</a:t>
            </a:r>
          </a:p>
          <a:p>
            <a:pPr lvl="1"/>
            <a:r>
              <a:rPr lang="en-US" dirty="0" smtClean="0"/>
              <a:t>Be proactive asking for help</a:t>
            </a:r>
          </a:p>
          <a:p>
            <a:pPr lvl="2"/>
            <a:r>
              <a:rPr lang="en-US" dirty="0" smtClean="0"/>
              <a:t>From me or from your fellow classmates over the email list</a:t>
            </a:r>
          </a:p>
          <a:p>
            <a:pPr lvl="1"/>
            <a:r>
              <a:rPr lang="en-US" dirty="0" smtClean="0"/>
              <a:t>Sending something that doesn’t quite work is always better than sending something good late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Real-Time Rendering (3</a:t>
            </a:r>
            <a:r>
              <a:rPr lang="en-US" baseline="30000" dirty="0" smtClean="0"/>
              <a:t>rd</a:t>
            </a:r>
            <a:r>
              <a:rPr lang="en-US" dirty="0" smtClean="0"/>
              <a:t> Edition)</a:t>
            </a:r>
          </a:p>
          <a:p>
            <a:pPr lvl="1"/>
            <a:r>
              <a:rPr lang="en-US" dirty="0" smtClean="0"/>
              <a:t>Thomas </a:t>
            </a:r>
            <a:r>
              <a:rPr lang="en-US" dirty="0" err="1" smtClean="0"/>
              <a:t>Akenine-Möller</a:t>
            </a:r>
            <a:r>
              <a:rPr lang="en-US" dirty="0" smtClean="0"/>
              <a:t> et al.</a:t>
            </a:r>
          </a:p>
          <a:p>
            <a:pPr lvl="1"/>
            <a:r>
              <a:rPr lang="en-US" dirty="0" smtClean="0"/>
              <a:t>AK Peters, 2008</a:t>
            </a:r>
          </a:p>
          <a:p>
            <a:pPr lvl="1"/>
            <a:r>
              <a:rPr lang="en-US" dirty="0" smtClean="0"/>
              <a:t>ISBN 978-1-56881-424-7</a:t>
            </a:r>
          </a:p>
          <a:p>
            <a:r>
              <a:rPr lang="en-US" dirty="0" smtClean="0"/>
              <a:t>Pros: modern and very complete</a:t>
            </a:r>
          </a:p>
          <a:p>
            <a:r>
              <a:rPr lang="en-US" dirty="0" smtClean="0"/>
              <a:t>Website: </a:t>
            </a:r>
            <a:r>
              <a:rPr lang="en-US" dirty="0" smtClean="0">
                <a:hlinkClick r:id="rId2"/>
              </a:rPr>
              <a:t>http://www.realtimerendering.com/</a:t>
            </a:r>
            <a:endParaRPr lang="en-US" dirty="0" smtClean="0"/>
          </a:p>
          <a:p>
            <a:pPr lvl="1"/>
            <a:r>
              <a:rPr lang="en-US" dirty="0" smtClean="0"/>
              <a:t>It’s full of links to good information</a:t>
            </a:r>
          </a:p>
        </p:txBody>
      </p:sp>
      <p:pic>
        <p:nvPicPr>
          <p:cNvPr id="92162" name="Picture 2" descr="C:\Users\JCAB\Pictures\rtr3_thum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1752600"/>
            <a:ext cx="1524000" cy="23005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Advanced Animation and Rendering Techniques, Theory and Practice</a:t>
            </a:r>
          </a:p>
          <a:p>
            <a:pPr lvl="1"/>
            <a:r>
              <a:rPr lang="en-US" dirty="0" smtClean="0"/>
              <a:t>Alan Watt, Mark Watt</a:t>
            </a:r>
          </a:p>
          <a:p>
            <a:pPr lvl="1"/>
            <a:r>
              <a:rPr lang="en-US" dirty="0" smtClean="0"/>
              <a:t>ACM Press, Addison-Wesley, 1992</a:t>
            </a:r>
          </a:p>
          <a:p>
            <a:pPr lvl="1"/>
            <a:r>
              <a:rPr lang="en-US" dirty="0" smtClean="0"/>
              <a:t>ISBN 0-201-54412-1</a:t>
            </a:r>
          </a:p>
          <a:p>
            <a:r>
              <a:rPr lang="en-US" dirty="0" smtClean="0"/>
              <a:t>Pros: theoretical foundation, comprehensive</a:t>
            </a:r>
          </a:p>
          <a:p>
            <a:pPr lvl="1"/>
            <a:r>
              <a:rPr lang="en-US" dirty="0" smtClean="0"/>
              <a:t>Especially about lighting models</a:t>
            </a:r>
          </a:p>
          <a:p>
            <a:r>
              <a:rPr lang="en-US" dirty="0" smtClean="0"/>
              <a:t>Cons: old (15 years)</a:t>
            </a:r>
          </a:p>
          <a:p>
            <a:pPr lvl="1"/>
            <a:r>
              <a:rPr lang="en-US" dirty="0" smtClean="0"/>
              <a:t>Some dated information, errors never corrected</a:t>
            </a:r>
            <a:endParaRPr lang="en-US" dirty="0"/>
          </a:p>
        </p:txBody>
      </p:sp>
      <p:pic>
        <p:nvPicPr>
          <p:cNvPr id="4" name="Picture 3" descr="UW-Book-AAR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5600" y="2133600"/>
            <a:ext cx="1524000" cy="19456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Mathematics for 3D Game Programming &amp; Computer Graphics</a:t>
            </a:r>
          </a:p>
          <a:p>
            <a:pPr lvl="1"/>
            <a:r>
              <a:rPr lang="en-US" dirty="0" smtClean="0"/>
              <a:t>Eric </a:t>
            </a:r>
            <a:r>
              <a:rPr lang="en-US" dirty="0" err="1" smtClean="0"/>
              <a:t>Lengyel</a:t>
            </a:r>
            <a:endParaRPr lang="en-US" dirty="0" smtClean="0"/>
          </a:p>
          <a:p>
            <a:pPr lvl="1"/>
            <a:r>
              <a:rPr lang="en-US" dirty="0" smtClean="0"/>
              <a:t>Charles River Media, 2004</a:t>
            </a:r>
          </a:p>
          <a:p>
            <a:pPr lvl="1"/>
            <a:r>
              <a:rPr lang="en-US" dirty="0" smtClean="0"/>
              <a:t>ISBN 1-58450-277-0</a:t>
            </a:r>
          </a:p>
          <a:p>
            <a:r>
              <a:rPr lang="en-US" dirty="0" smtClean="0"/>
              <a:t>Pros: excellent reference for math background</a:t>
            </a:r>
          </a:p>
          <a:p>
            <a:pPr lvl="1"/>
            <a:r>
              <a:rPr lang="en-US" dirty="0" smtClean="0"/>
              <a:t>Including algorithms and code</a:t>
            </a:r>
          </a:p>
          <a:p>
            <a:r>
              <a:rPr lang="en-US" dirty="0" smtClean="0"/>
              <a:t>Cons: daunting heavy math at times</a:t>
            </a:r>
          </a:p>
          <a:p>
            <a:pPr lvl="1"/>
            <a:r>
              <a:rPr lang="en-US" dirty="0" smtClean="0"/>
              <a:t>Not for the faint of heart</a:t>
            </a:r>
            <a:endParaRPr lang="en-US" dirty="0"/>
          </a:p>
        </p:txBody>
      </p:sp>
      <p:pic>
        <p:nvPicPr>
          <p:cNvPr id="5" name="Picture 4" descr="UW-Book-MGPC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5600" y="2133600"/>
            <a:ext cx="1524000" cy="197104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2939</TotalTime>
  <Words>313</Words>
  <Application>Microsoft Office PowerPoint</Application>
  <PresentationFormat>On-screen Show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Median</vt:lpstr>
      <vt:lpstr>UW Extension  Certificate Program in Game Development   2nd quarter: Advanced Graphics</vt:lpstr>
      <vt:lpstr>About me</vt:lpstr>
      <vt:lpstr>The course</vt:lpstr>
      <vt:lpstr>Homework</vt:lpstr>
      <vt:lpstr>Bibliography</vt:lpstr>
      <vt:lpstr>Bibliography</vt:lpstr>
      <vt:lpstr>Bibliography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JCAB</dc:creator>
  <cp:lastModifiedBy>JCAB</cp:lastModifiedBy>
  <cp:revision>255</cp:revision>
  <dcterms:created xsi:type="dcterms:W3CDTF">2007-12-02T23:11:43Z</dcterms:created>
  <dcterms:modified xsi:type="dcterms:W3CDTF">2010-12-16T18:29:11Z</dcterms:modified>
</cp:coreProperties>
</file>