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7"/>
  </p:notesMasterIdLst>
  <p:sldIdLst>
    <p:sldId id="256" r:id="rId2"/>
    <p:sldId id="277" r:id="rId3"/>
    <p:sldId id="260" r:id="rId4"/>
    <p:sldId id="261" r:id="rId5"/>
    <p:sldId id="278" r:id="rId6"/>
    <p:sldId id="264" r:id="rId7"/>
    <p:sldId id="265" r:id="rId8"/>
    <p:sldId id="268" r:id="rId9"/>
    <p:sldId id="266" r:id="rId10"/>
    <p:sldId id="279" r:id="rId11"/>
    <p:sldId id="262" r:id="rId12"/>
    <p:sldId id="263" r:id="rId13"/>
    <p:sldId id="280" r:id="rId14"/>
    <p:sldId id="269" r:id="rId15"/>
    <p:sldId id="272" r:id="rId1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53" autoAdjust="0"/>
    <p:restoredTop sz="79961" autoAdjust="0"/>
  </p:normalViewPr>
  <p:slideViewPr>
    <p:cSldViewPr>
      <p:cViewPr varScale="1">
        <p:scale>
          <a:sx n="129" d="100"/>
          <a:sy n="129" d="100"/>
        </p:scale>
        <p:origin x="-156" y="-9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89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592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18F9A2-066A-4C10-B5D6-E094A8022733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E4AF6C-4C2B-43A7-9EB2-1A7BFFD8B4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3571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Review</a:t>
            </a:r>
            <a:r>
              <a:rPr lang="en-US" baseline="0" dirty="0" smtClean="0"/>
              <a:t> – all this is known.</a:t>
            </a:r>
          </a:p>
          <a:p>
            <a:endParaRPr lang="en-US" baseline="0" dirty="0" smtClean="0"/>
          </a:p>
          <a:p>
            <a:r>
              <a:rPr lang="en-US" baseline="0" dirty="0" smtClean="0"/>
              <a:t>Colors are vectors, too! All operations apply. RGB=XYZ, RGBA=XYZW.</a:t>
            </a:r>
          </a:p>
          <a:p>
            <a:r>
              <a:rPr lang="en-US" baseline="0" dirty="0" smtClean="0"/>
              <a:t>Cross product provides orthogonal vectors. How do you get orthogonal vector in 2D?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E4AF6C-4C2B-43A7-9EB2-1A7BFFD8B49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 is a point. It exists by itself</a:t>
            </a:r>
            <a:r>
              <a:rPr lang="en-US" baseline="0" dirty="0" smtClean="0"/>
              <a:t> </a:t>
            </a:r>
            <a:r>
              <a:rPr lang="en-US" dirty="0" smtClean="0"/>
              <a:t>without the necessity of coordinates.</a:t>
            </a:r>
          </a:p>
          <a:p>
            <a:r>
              <a:rPr lang="en-US" dirty="0" smtClean="0"/>
              <a:t>We can express this point (and any other) with coordinates in multiple reference frames.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E4AF6C-4C2B-43A7-9EB2-1A7BFFD8B499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It might look daunting, but it really isn’t.</a:t>
            </a:r>
          </a:p>
          <a:p>
            <a:r>
              <a:rPr lang="en-US" dirty="0" smtClean="0"/>
              <a:t>Normalized vectors</a:t>
            </a:r>
            <a:r>
              <a:rPr lang="en-US" baseline="0" dirty="0" smtClean="0"/>
              <a:t> simplify this greatly, of course.</a:t>
            </a:r>
          </a:p>
          <a:p>
            <a:r>
              <a:rPr lang="en-US" baseline="0" dirty="0" smtClean="0"/>
              <a:t>The big matrix is the reference frame transformation. We use it to define the reference frame.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E4AF6C-4C2B-43A7-9EB2-1A7BFFD8B499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 had to work this out by myself back in the day. Makes me very fond of it.</a:t>
            </a:r>
          </a:p>
          <a:p>
            <a:endParaRPr lang="en-US" dirty="0" smtClean="0"/>
          </a:p>
          <a:p>
            <a:r>
              <a:rPr lang="en-US" dirty="0" smtClean="0"/>
              <a:t>It makes sense:</a:t>
            </a:r>
          </a:p>
          <a:p>
            <a:pPr>
              <a:buFontTx/>
              <a:buChar char="-"/>
            </a:pPr>
            <a:r>
              <a:rPr lang="en-US" dirty="0" smtClean="0"/>
              <a:t>v*F is v expressed in reference frame F.</a:t>
            </a:r>
          </a:p>
          <a:p>
            <a:pPr>
              <a:buFontTx/>
              <a:buChar char="-"/>
            </a:pPr>
            <a:r>
              <a:rPr lang="en-US" dirty="0" smtClean="0"/>
              <a:t>v*F*M is v in reference frame F,</a:t>
            </a:r>
            <a:r>
              <a:rPr lang="en-US" baseline="0" dirty="0" smtClean="0"/>
              <a:t> and transformed by M in it.</a:t>
            </a:r>
          </a:p>
          <a:p>
            <a:pPr>
              <a:buFontTx/>
              <a:buChar char="-"/>
            </a:pPr>
            <a:r>
              <a:rPr lang="en-US" baseline="0" dirty="0" smtClean="0"/>
              <a:t>V*F*M*inv(F) is the same thing, but expressed in the original reference frame.</a:t>
            </a:r>
          </a:p>
          <a:p>
            <a:pPr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E4AF6C-4C2B-43A7-9EB2-1A7BFFD8B499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Review – all of this is known</a:t>
            </a:r>
          </a:p>
          <a:p>
            <a:endParaRPr lang="en-US" dirty="0" smtClean="0"/>
          </a:p>
          <a:p>
            <a:r>
              <a:rPr lang="en-US" dirty="0" smtClean="0"/>
              <a:t>Vectors are matrices, too!</a:t>
            </a:r>
          </a:p>
          <a:p>
            <a:r>
              <a:rPr lang="en-US" dirty="0" smtClean="0"/>
              <a:t>Inverse only for square matrices!</a:t>
            </a:r>
          </a:p>
          <a:p>
            <a:endParaRPr lang="en-US" dirty="0" smtClean="0"/>
          </a:p>
          <a:p>
            <a:r>
              <a:rPr lang="en-US" dirty="0" smtClean="0"/>
              <a:t>Matrix algebra can be tricky due</a:t>
            </a:r>
            <a:r>
              <a:rPr lang="en-US" baseline="0" dirty="0" smtClean="0"/>
              <a:t> to non-</a:t>
            </a:r>
            <a:r>
              <a:rPr lang="en-US" baseline="0" dirty="0" err="1" smtClean="0"/>
              <a:t>commutativity</a:t>
            </a:r>
            <a:r>
              <a:rPr lang="en-US" baseline="0" dirty="0" smtClean="0"/>
              <a:t> - demo.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E4AF6C-4C2B-43A7-9EB2-1A7BFFD8B49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Preserves distances</a:t>
            </a:r>
          </a:p>
          <a:p>
            <a:r>
              <a:rPr lang="en-US" dirty="0" smtClean="0"/>
              <a:t>Preserves areas (volumes), proportions and angles, because it preserves distances</a:t>
            </a:r>
          </a:p>
          <a:p>
            <a:r>
              <a:rPr lang="en-US" dirty="0" smtClean="0"/>
              <a:t>No distortion of any kind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E4AF6C-4C2B-43A7-9EB2-1A7BFFD8B499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Preserves distances</a:t>
            </a:r>
          </a:p>
          <a:p>
            <a:r>
              <a:rPr lang="en-US" dirty="0" smtClean="0"/>
              <a:t>Preserves areas (volumes), proportions and angles, because it preserves distances</a:t>
            </a:r>
          </a:p>
          <a:p>
            <a:r>
              <a:rPr lang="en-US" dirty="0" smtClean="0"/>
              <a:t>No distortion of any kind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E4AF6C-4C2B-43A7-9EB2-1A7BFFD8B499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Preserves angles</a:t>
            </a:r>
            <a:r>
              <a:rPr lang="en-US" baseline="0" dirty="0" smtClean="0"/>
              <a:t> and proportions only if uniform scale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E4AF6C-4C2B-43A7-9EB2-1A7BFFD8B499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Preserves areas (volumes) only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E4AF6C-4C2B-43A7-9EB2-1A7BFFD8B499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Transformations are the most common operations you’ll encounter.</a:t>
            </a:r>
          </a:p>
          <a:p>
            <a:r>
              <a:rPr lang="en-US" dirty="0" smtClean="0"/>
              <a:t>Shear and scale most commonly missing - because they change many geometrical properties like distances and angles.</a:t>
            </a:r>
          </a:p>
          <a:p>
            <a:r>
              <a:rPr lang="en-US" dirty="0" smtClean="0"/>
              <a:t>Even color transformations work like this (e.g. RGB-&gt;YUV)</a:t>
            </a:r>
          </a:p>
          <a:p>
            <a:endParaRPr lang="en-US" dirty="0" smtClean="0"/>
          </a:p>
          <a:p>
            <a:r>
              <a:rPr lang="en-US" dirty="0" smtClean="0"/>
              <a:t>Transformation matrix</a:t>
            </a:r>
            <a:r>
              <a:rPr lang="en-US" baseline="0" dirty="0" smtClean="0"/>
              <a:t> composition is done using multiplication.</a:t>
            </a:r>
            <a:endParaRPr lang="en-US" dirty="0" smtClean="0"/>
          </a:p>
          <a:p>
            <a:r>
              <a:rPr lang="en-US" dirty="0" smtClean="0"/>
              <a:t>Order of operations matters! Non-commutative, remember?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E4AF6C-4C2B-43A7-9EB2-1A7BFFD8B499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Doing algebra computations with</a:t>
            </a:r>
            <a:r>
              <a:rPr lang="en-US" baseline="0" dirty="0" smtClean="0"/>
              <a:t> matrices must be done respecting the non-</a:t>
            </a:r>
            <a:r>
              <a:rPr lang="en-US" baseline="0" dirty="0" err="1" smtClean="0"/>
              <a:t>commutativeness</a:t>
            </a:r>
            <a:r>
              <a:rPr lang="en-US" baseline="0" dirty="0" smtClean="0"/>
              <a:t> of the multiplication</a:t>
            </a:r>
          </a:p>
          <a:p>
            <a:r>
              <a:rPr lang="en-US" baseline="0" dirty="0" smtClean="0"/>
              <a:t>Other than that, it works just like with scalars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E4AF6C-4C2B-43A7-9EB2-1A7BFFD8B499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Non-uniform changes of scale are dangerous, especially ones. Treat them with extra care!</a:t>
            </a:r>
          </a:p>
          <a:p>
            <a:endParaRPr lang="en-US" dirty="0" smtClean="0"/>
          </a:p>
          <a:p>
            <a:r>
              <a:rPr lang="en-US" dirty="0" smtClean="0"/>
              <a:t>Typical reference frames we’ll encounter:</a:t>
            </a:r>
          </a:p>
          <a:p>
            <a:pPr>
              <a:buFontTx/>
              <a:buChar char="-"/>
            </a:pPr>
            <a:r>
              <a:rPr lang="en-US" dirty="0" smtClean="0"/>
              <a:t>Local space</a:t>
            </a:r>
          </a:p>
          <a:p>
            <a:pPr>
              <a:buFontTx/>
              <a:buChar char="-"/>
            </a:pPr>
            <a:r>
              <a:rPr lang="en-US" dirty="0" smtClean="0"/>
              <a:t>World space</a:t>
            </a:r>
          </a:p>
          <a:p>
            <a:pPr>
              <a:buFontTx/>
              <a:buChar char="-"/>
            </a:pPr>
            <a:r>
              <a:rPr lang="en-US" dirty="0" smtClean="0"/>
              <a:t>Camera space</a:t>
            </a:r>
          </a:p>
          <a:p>
            <a:pPr>
              <a:buFontTx/>
              <a:buChar char="-"/>
            </a:pPr>
            <a:r>
              <a:rPr lang="en-US" dirty="0" smtClean="0"/>
              <a:t>Clip space</a:t>
            </a:r>
          </a:p>
          <a:p>
            <a:pPr>
              <a:buFontTx/>
              <a:buChar char="-"/>
            </a:pPr>
            <a:r>
              <a:rPr lang="en-US" dirty="0" smtClean="0"/>
              <a:t>Screen</a:t>
            </a:r>
            <a:r>
              <a:rPr lang="en-US" baseline="0" dirty="0" smtClean="0"/>
              <a:t> space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Tangent space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E4AF6C-4C2B-43A7-9EB2-1A7BFFD8B499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4478274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4539996"/>
            <a:ext cx="2249424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4533138"/>
            <a:ext cx="6784848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3028950"/>
            <a:ext cx="6477000" cy="13716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4537528"/>
            <a:ext cx="6705600" cy="51435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4551524"/>
            <a:ext cx="2057400" cy="51435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6F16987C-6057-4106-AD1D-CB00420E83A9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177404"/>
            <a:ext cx="5867400" cy="273844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171450"/>
            <a:ext cx="838200" cy="2857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457201"/>
            <a:ext cx="2057400" cy="4137422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5562600" cy="413742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4686302"/>
            <a:ext cx="2209800" cy="273844"/>
          </a:xfrm>
        </p:spPr>
        <p:txBody>
          <a:bodyPr/>
          <a:lstStyle/>
          <a:p>
            <a:fld id="{6F16987C-6057-4106-AD1D-CB00420E83A9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2" y="4686156"/>
            <a:ext cx="5573483" cy="273844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51435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457200"/>
            <a:ext cx="228600" cy="46863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40005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6056313" y="77787"/>
            <a:ext cx="400050" cy="244476"/>
          </a:xfrm>
        </p:spPr>
        <p:txBody>
          <a:bodyPr/>
          <a:lstStyle/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71450"/>
            <a:ext cx="8153400" cy="74295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200150"/>
            <a:ext cx="8153400" cy="33718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1" y="2057400"/>
            <a:ext cx="7123113" cy="1254919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143000"/>
            <a:ext cx="9144000" cy="85725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00150"/>
            <a:ext cx="1295400" cy="7429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200150"/>
            <a:ext cx="7772400" cy="7429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200150"/>
            <a:ext cx="7620000" cy="74295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314450"/>
            <a:ext cx="1295400" cy="526257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192175"/>
            <a:ext cx="3886200" cy="3429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192175"/>
            <a:ext cx="3886200" cy="3429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F16987C-6057-4106-AD1D-CB00420E83A9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04787"/>
            <a:ext cx="8153400" cy="652463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1828800"/>
            <a:ext cx="3886200" cy="26860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1828800"/>
            <a:ext cx="3886200" cy="26860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F16987C-6057-4106-AD1D-CB00420E83A9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314450"/>
            <a:ext cx="3886200" cy="48006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314450"/>
            <a:ext cx="3886200" cy="48006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4686300"/>
            <a:ext cx="533400" cy="2857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04787"/>
            <a:ext cx="8077200" cy="652463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314450"/>
            <a:ext cx="1600200" cy="325755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314450"/>
            <a:ext cx="6400800" cy="33147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4114800"/>
            <a:ext cx="7315200" cy="51435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3429000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3497580"/>
            <a:ext cx="1463040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3490722"/>
            <a:ext cx="7598664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3486150"/>
            <a:ext cx="7315200" cy="51435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515035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4686300"/>
            <a:ext cx="2667000" cy="273844"/>
          </a:xfrm>
        </p:spPr>
        <p:txBody>
          <a:bodyPr rtlCol="0"/>
          <a:lstStyle/>
          <a:p>
            <a:fld id="{6F16987C-6057-4106-AD1D-CB00420E83A9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3500437"/>
            <a:ext cx="1447800" cy="497684"/>
          </a:xfrm>
        </p:spPr>
        <p:txBody>
          <a:bodyPr rtlCol="0"/>
          <a:lstStyle>
            <a:lvl1pPr>
              <a:defRPr sz="2800"/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4686155"/>
            <a:ext cx="4572000" cy="273844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3426714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71450"/>
            <a:ext cx="8153400" cy="74295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200150"/>
            <a:ext cx="8153400" cy="339471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4686300"/>
            <a:ext cx="2667000" cy="273844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F16987C-6057-4106-AD1D-CB00420E83A9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1" y="4686155"/>
            <a:ext cx="5421083" cy="273844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925830"/>
            <a:ext cx="9144000" cy="24003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960120"/>
            <a:ext cx="533400" cy="1714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960120"/>
            <a:ext cx="8553450" cy="1714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954167"/>
            <a:ext cx="533400" cy="18335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2.bin"/><Relationship Id="rId5" Type="http://schemas.openxmlformats.org/officeDocument/2006/relationships/image" Target="../media/image20.wmf"/><Relationship Id="rId4" Type="http://schemas.openxmlformats.org/officeDocument/2006/relationships/oleObject" Target="../embeddings/oleObject21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2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4.bin"/><Relationship Id="rId5" Type="http://schemas.openxmlformats.org/officeDocument/2006/relationships/image" Target="../media/image22.wmf"/><Relationship Id="rId4" Type="http://schemas.openxmlformats.org/officeDocument/2006/relationships/oleObject" Target="../embeddings/oleObject23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6.bin"/><Relationship Id="rId5" Type="http://schemas.openxmlformats.org/officeDocument/2006/relationships/image" Target="../media/image24.wmf"/><Relationship Id="rId4" Type="http://schemas.openxmlformats.org/officeDocument/2006/relationships/oleObject" Target="../embeddings/oleObject25.bin"/><Relationship Id="rId9" Type="http://schemas.openxmlformats.org/officeDocument/2006/relationships/image" Target="../media/image26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5.wmf"/><Relationship Id="rId5" Type="http://schemas.openxmlformats.org/officeDocument/2006/relationships/image" Target="../media/image6.wmf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4.bin"/><Relationship Id="rId9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11.bin"/><Relationship Id="rId9" Type="http://schemas.openxmlformats.org/officeDocument/2006/relationships/image" Target="../media/image5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17.wmf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18.bin"/><Relationship Id="rId17" Type="http://schemas.openxmlformats.org/officeDocument/2006/relationships/image" Target="../media/image19.wmf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20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6.wmf"/><Relationship Id="rId5" Type="http://schemas.openxmlformats.org/officeDocument/2006/relationships/image" Target="../media/image13.wmf"/><Relationship Id="rId15" Type="http://schemas.openxmlformats.org/officeDocument/2006/relationships/image" Target="../media/image18.wmf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5.wmf"/><Relationship Id="rId14" Type="http://schemas.openxmlformats.org/officeDocument/2006/relationships/oleObject" Target="../embeddings/oleObject1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742950"/>
            <a:ext cx="6477000" cy="3657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UW Extension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Certificate Program in</a:t>
            </a:r>
            <a:br>
              <a:rPr lang="en-US" dirty="0" smtClean="0"/>
            </a:br>
            <a:r>
              <a:rPr lang="en-US" dirty="0" smtClean="0"/>
              <a:t>Game Development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quarter:</a:t>
            </a:r>
            <a:br>
              <a:rPr lang="en-US" dirty="0" smtClean="0"/>
            </a:br>
            <a:r>
              <a:rPr lang="en-US" dirty="0" smtClean="0"/>
              <a:t>Advanced Graphics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Math Review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Algebra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Standard real-number algebra:</a:t>
            </a:r>
          </a:p>
          <a:p>
            <a:pPr lvl="1"/>
            <a:r>
              <a:rPr lang="en-US" dirty="0" err="1" smtClean="0"/>
              <a:t>ABx</a:t>
            </a:r>
            <a:r>
              <a:rPr lang="en-US" dirty="0" smtClean="0"/>
              <a:t> + C = D</a:t>
            </a:r>
          </a:p>
          <a:p>
            <a:pPr lvl="1"/>
            <a:r>
              <a:rPr lang="en-US" dirty="0" smtClean="0"/>
              <a:t>Find x: 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Matrix algebra:</a:t>
            </a:r>
          </a:p>
          <a:p>
            <a:pPr lvl="1"/>
            <a:r>
              <a:rPr lang="en-US" dirty="0" err="1" smtClean="0"/>
              <a:t>ABx</a:t>
            </a:r>
            <a:r>
              <a:rPr lang="en-US" dirty="0" smtClean="0"/>
              <a:t> + C = D</a:t>
            </a:r>
          </a:p>
          <a:p>
            <a:pPr lvl="1"/>
            <a:r>
              <a:rPr lang="en-US" dirty="0" smtClean="0"/>
              <a:t>Find x: 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It’s different – you need to be careful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3200400" y="1828800"/>
          <a:ext cx="1752600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962" name="Equation" r:id="rId4" imgW="660240" imgH="393480" progId="Equation.3">
                  <p:embed/>
                </p:oleObj>
              </mc:Choice>
              <mc:Fallback>
                <p:oleObj name="Equation" r:id="rId4" imgW="66024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1828800"/>
                        <a:ext cx="1752600" cy="661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931" name="Object 3"/>
          <p:cNvGraphicFramePr>
            <a:graphicFrameLocks noChangeAspect="1"/>
          </p:cNvGraphicFramePr>
          <p:nvPr/>
        </p:nvGraphicFramePr>
        <p:xfrm>
          <a:off x="3200400" y="3315740"/>
          <a:ext cx="2971800" cy="4394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963" name="Equation" r:id="rId6" imgW="1155600" imgH="228600" progId="Equation.3">
                  <p:embed/>
                </p:oleObj>
              </mc:Choice>
              <mc:Fallback>
                <p:oleObj name="Equation" r:id="rId6" imgW="1155600" imgH="2286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315740"/>
                        <a:ext cx="2971800" cy="43949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Reference frames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Vectors must be expressed on a reference frame</a:t>
            </a:r>
          </a:p>
          <a:p>
            <a:pPr lvl="1"/>
            <a:r>
              <a:rPr lang="en-US" dirty="0" smtClean="0"/>
              <a:t>Gives meaning to the coordinate values</a:t>
            </a:r>
          </a:p>
          <a:p>
            <a:r>
              <a:rPr lang="en-US" dirty="0" smtClean="0"/>
              <a:t>Reference frame specifies</a:t>
            </a:r>
          </a:p>
          <a:p>
            <a:pPr lvl="1"/>
            <a:r>
              <a:rPr lang="en-US" dirty="0" smtClean="0"/>
              <a:t>Where the origin is</a:t>
            </a:r>
          </a:p>
          <a:p>
            <a:pPr lvl="1"/>
            <a:r>
              <a:rPr lang="en-US" dirty="0" smtClean="0"/>
              <a:t>Where each axis is</a:t>
            </a:r>
          </a:p>
          <a:p>
            <a:pPr lvl="1"/>
            <a:r>
              <a:rPr lang="en-US" dirty="0" smtClean="0"/>
              <a:t>What scale each axis is</a:t>
            </a:r>
          </a:p>
          <a:p>
            <a:r>
              <a:rPr lang="en-US" dirty="0" smtClean="0"/>
              <a:t>Defined by as many vectors as dimensions, plus one (for the origin)</a:t>
            </a:r>
          </a:p>
          <a:p>
            <a:pPr lvl="1"/>
            <a:r>
              <a:rPr lang="en-US" dirty="0" smtClean="0"/>
              <a:t>Again, vectors normally expressed in some reference frame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Reference frames</a:t>
            </a:r>
            <a:endParaRPr lang="en-US" dirty="0"/>
          </a:p>
        </p:txBody>
      </p:sp>
      <p:grpSp>
        <p:nvGrpSpPr>
          <p:cNvPr id="94" name="Group 93"/>
          <p:cNvGrpSpPr/>
          <p:nvPr/>
        </p:nvGrpSpPr>
        <p:grpSpPr>
          <a:xfrm>
            <a:off x="533400" y="1371600"/>
            <a:ext cx="3124200" cy="2835533"/>
            <a:chOff x="685800" y="2819400"/>
            <a:chExt cx="3124200" cy="3780711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914400" y="6172200"/>
              <a:ext cx="2895600" cy="1588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914400" y="6172200"/>
              <a:ext cx="6096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 flipH="1" flipV="1">
              <a:off x="-763191" y="4496197"/>
              <a:ext cx="3354388" cy="794"/>
            </a:xfrm>
            <a:prstGeom prst="line">
              <a:avLst/>
            </a:prstGeom>
            <a:ln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 rot="5400000" flipH="1" flipV="1">
              <a:off x="610394" y="5867400"/>
              <a:ext cx="6096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5400000" flipH="1" flipV="1">
              <a:off x="-153194" y="4495800"/>
              <a:ext cx="3353594" cy="79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 flipH="1" flipV="1">
              <a:off x="456406" y="4495006"/>
              <a:ext cx="33528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 flipH="1" flipV="1">
              <a:off x="1066006" y="4495800"/>
              <a:ext cx="3353594" cy="79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 flipH="1" flipV="1">
              <a:off x="1675606" y="4495800"/>
              <a:ext cx="3353594" cy="79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914400" y="5562600"/>
              <a:ext cx="28956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914400" y="4953000"/>
              <a:ext cx="28956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914400" y="4343400"/>
              <a:ext cx="28956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914400" y="3733800"/>
              <a:ext cx="28956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914400" y="3124200"/>
              <a:ext cx="28956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TextBox 88"/>
            <p:cNvSpPr txBox="1"/>
            <p:nvPr/>
          </p:nvSpPr>
          <p:spPr>
            <a:xfrm>
              <a:off x="1066800" y="6096000"/>
              <a:ext cx="3048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X</a:t>
              </a:r>
              <a:endParaRPr lang="en-US" dirty="0"/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685800" y="5715000"/>
              <a:ext cx="3048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Y</a:t>
              </a:r>
              <a:endParaRPr lang="en-US" dirty="0"/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685800" y="6107668"/>
              <a:ext cx="3048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O</a:t>
              </a:r>
              <a:endParaRPr lang="en-US" dirty="0"/>
            </a:p>
          </p:txBody>
        </p:sp>
        <p:sp>
          <p:nvSpPr>
            <p:cNvPr id="92" name="Oval 91"/>
            <p:cNvSpPr/>
            <p:nvPr/>
          </p:nvSpPr>
          <p:spPr>
            <a:xfrm>
              <a:off x="2667000" y="48768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2438400" y="4888468"/>
              <a:ext cx="2286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P</a:t>
              </a:r>
              <a:endParaRPr lang="en-US" dirty="0"/>
            </a:p>
          </p:txBody>
        </p:sp>
      </p:grpSp>
      <p:cxnSp>
        <p:nvCxnSpPr>
          <p:cNvPr id="96" name="Straight Connector 95"/>
          <p:cNvCxnSpPr/>
          <p:nvPr/>
        </p:nvCxnSpPr>
        <p:spPr>
          <a:xfrm>
            <a:off x="1447800" y="2571750"/>
            <a:ext cx="1600200" cy="12192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/>
          <p:nvPr/>
        </p:nvCxnSpPr>
        <p:spPr>
          <a:xfrm>
            <a:off x="1377387" y="2523281"/>
            <a:ext cx="601884" cy="46298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flipV="1">
            <a:off x="1448546" y="1267428"/>
            <a:ext cx="1619710" cy="1166278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/>
          <p:cNvCxnSpPr/>
          <p:nvPr/>
        </p:nvCxnSpPr>
        <p:spPr>
          <a:xfrm flipV="1">
            <a:off x="1377388" y="2071871"/>
            <a:ext cx="613461" cy="43983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Box 111"/>
          <p:cNvSpPr txBox="1"/>
          <p:nvPr/>
        </p:nvSpPr>
        <p:spPr>
          <a:xfrm rot="2705621">
            <a:off x="1315190" y="2600184"/>
            <a:ext cx="4488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X’</a:t>
            </a:r>
            <a:endParaRPr lang="en-US" dirty="0"/>
          </a:p>
        </p:txBody>
      </p:sp>
      <p:sp>
        <p:nvSpPr>
          <p:cNvPr id="113" name="TextBox 112"/>
          <p:cNvSpPr txBox="1"/>
          <p:nvPr/>
        </p:nvSpPr>
        <p:spPr>
          <a:xfrm rot="2705621">
            <a:off x="1439146" y="2028180"/>
            <a:ext cx="430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Y’</a:t>
            </a:r>
            <a:endParaRPr lang="en-US" dirty="0"/>
          </a:p>
        </p:txBody>
      </p:sp>
      <p:sp>
        <p:nvSpPr>
          <p:cNvPr id="114" name="TextBox 113"/>
          <p:cNvSpPr txBox="1"/>
          <p:nvPr/>
        </p:nvSpPr>
        <p:spPr>
          <a:xfrm rot="2705621">
            <a:off x="1025425" y="2365342"/>
            <a:ext cx="431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O’</a:t>
            </a:r>
            <a:endParaRPr lang="en-US" dirty="0"/>
          </a:p>
        </p:txBody>
      </p:sp>
      <p:graphicFrame>
        <p:nvGraphicFramePr>
          <p:cNvPr id="145" name="Content Placeholder 144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6632284" y="1534708"/>
          <a:ext cx="2206916" cy="14180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48" name="Equation" r:id="rId4" imgW="1066680" imgH="914400" progId="Equation.3">
                  <p:embed/>
                </p:oleObj>
              </mc:Choice>
              <mc:Fallback>
                <p:oleObj name="Equation" r:id="rId4" imgW="1066680" imgH="914400" progId="Equation.3">
                  <p:embed/>
                  <p:pic>
                    <p:nvPicPr>
                      <p:cNvPr id="0" name="Content Placeholder 1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2284" y="1534708"/>
                        <a:ext cx="2206916" cy="141804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1" name="Content Placeholder 144"/>
          <p:cNvGraphicFramePr>
            <a:graphicFrameLocks noChangeAspect="1"/>
          </p:cNvGraphicFramePr>
          <p:nvPr/>
        </p:nvGraphicFramePr>
        <p:xfrm>
          <a:off x="6610350" y="3380471"/>
          <a:ext cx="2381250" cy="13248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49" name="Equation" r:id="rId6" imgW="1231560" imgH="914400" progId="Equation.3">
                  <p:embed/>
                </p:oleObj>
              </mc:Choice>
              <mc:Fallback>
                <p:oleObj name="Equation" r:id="rId6" imgW="1231560" imgH="9144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0350" y="3380471"/>
                        <a:ext cx="2381250" cy="132487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8" name="TextBox 147"/>
          <p:cNvSpPr txBox="1"/>
          <p:nvPr/>
        </p:nvSpPr>
        <p:spPr>
          <a:xfrm>
            <a:off x="3886200" y="1348085"/>
            <a:ext cx="24380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Frame F={O, X, Y}</a:t>
            </a:r>
            <a:endParaRPr lang="en-US" sz="2400" dirty="0"/>
          </a:p>
        </p:txBody>
      </p:sp>
      <p:sp>
        <p:nvSpPr>
          <p:cNvPr id="149" name="TextBox 148"/>
          <p:cNvSpPr txBox="1"/>
          <p:nvPr/>
        </p:nvSpPr>
        <p:spPr>
          <a:xfrm>
            <a:off x="3886200" y="3181350"/>
            <a:ext cx="373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Frame F’={O’, X’, Y’}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1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91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" grpId="0"/>
      <p:bldP spid="149" grpId="0"/>
      <p:bldP spid="149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Reference frames</a:t>
            </a:r>
            <a:endParaRPr lang="en-US" dirty="0"/>
          </a:p>
        </p:txBody>
      </p:sp>
      <p:graphicFrame>
        <p:nvGraphicFramePr>
          <p:cNvPr id="150" name="Object 149"/>
          <p:cNvGraphicFramePr>
            <a:graphicFrameLocks noChangeAspect="1"/>
          </p:cNvGraphicFramePr>
          <p:nvPr/>
        </p:nvGraphicFramePr>
        <p:xfrm>
          <a:off x="4343400" y="1657350"/>
          <a:ext cx="3321050" cy="544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992" name="Equation" r:id="rId4" imgW="2145960" imgH="469800" progId="Equation.3">
                  <p:embed/>
                </p:oleObj>
              </mc:Choice>
              <mc:Fallback>
                <p:oleObj name="Equation" r:id="rId4" imgW="2145960" imgH="4698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1657350"/>
                        <a:ext cx="3321050" cy="5441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3" name="Object 7"/>
          <p:cNvGraphicFramePr>
            <a:graphicFrameLocks noChangeAspect="1"/>
          </p:cNvGraphicFramePr>
          <p:nvPr/>
        </p:nvGraphicFramePr>
        <p:xfrm>
          <a:off x="4343400" y="2628900"/>
          <a:ext cx="3576638" cy="544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993" name="Equation" r:id="rId6" imgW="2311200" imgH="469800" progId="Equation.3">
                  <p:embed/>
                </p:oleObj>
              </mc:Choice>
              <mc:Fallback>
                <p:oleObj name="Equation" r:id="rId6" imgW="2311200" imgH="4698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628900"/>
                        <a:ext cx="3576638" cy="5441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9" name="Object 158"/>
          <p:cNvGraphicFramePr>
            <a:graphicFrameLocks noChangeAspect="1"/>
          </p:cNvGraphicFramePr>
          <p:nvPr/>
        </p:nvGraphicFramePr>
        <p:xfrm>
          <a:off x="1676401" y="3762376"/>
          <a:ext cx="6835775" cy="10691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994" name="Equation" r:id="rId8" imgW="3898800" imgH="812520" progId="Equation.3">
                  <p:embed/>
                </p:oleObj>
              </mc:Choice>
              <mc:Fallback>
                <p:oleObj name="Equation" r:id="rId8" imgW="3898800" imgH="81252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1" y="3762376"/>
                        <a:ext cx="6835775" cy="106918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3" name="Group 32"/>
          <p:cNvGrpSpPr/>
          <p:nvPr/>
        </p:nvGrpSpPr>
        <p:grpSpPr>
          <a:xfrm>
            <a:off x="533400" y="1371600"/>
            <a:ext cx="3124200" cy="2835533"/>
            <a:chOff x="685800" y="2819400"/>
            <a:chExt cx="3124200" cy="3780711"/>
          </a:xfrm>
        </p:grpSpPr>
        <p:cxnSp>
          <p:nvCxnSpPr>
            <p:cNvPr id="34" name="Straight Connector 33"/>
            <p:cNvCxnSpPr/>
            <p:nvPr/>
          </p:nvCxnSpPr>
          <p:spPr>
            <a:xfrm>
              <a:off x="914400" y="6172200"/>
              <a:ext cx="2895600" cy="1588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>
              <a:off x="914400" y="6172200"/>
              <a:ext cx="6096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5400000" flipH="1" flipV="1">
              <a:off x="-763191" y="4496197"/>
              <a:ext cx="3354388" cy="794"/>
            </a:xfrm>
            <a:prstGeom prst="line">
              <a:avLst/>
            </a:prstGeom>
            <a:ln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/>
            <p:nvPr/>
          </p:nvCxnSpPr>
          <p:spPr>
            <a:xfrm rot="5400000" flipH="1" flipV="1">
              <a:off x="610394" y="5867400"/>
              <a:ext cx="6096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 flipH="1" flipV="1">
              <a:off x="-153194" y="4495800"/>
              <a:ext cx="3353594" cy="79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 flipH="1" flipV="1">
              <a:off x="456406" y="4495006"/>
              <a:ext cx="33528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 flipH="1" flipV="1">
              <a:off x="1066006" y="4495800"/>
              <a:ext cx="3353594" cy="79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 flipH="1" flipV="1">
              <a:off x="1675606" y="4495800"/>
              <a:ext cx="3353594" cy="79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914400" y="5562600"/>
              <a:ext cx="28956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914400" y="4953000"/>
              <a:ext cx="28956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914400" y="4343400"/>
              <a:ext cx="28956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>
              <a:off x="914400" y="3733800"/>
              <a:ext cx="28956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>
              <a:off x="914400" y="3124200"/>
              <a:ext cx="28956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50"/>
            <p:cNvSpPr txBox="1"/>
            <p:nvPr/>
          </p:nvSpPr>
          <p:spPr>
            <a:xfrm>
              <a:off x="1066800" y="6096000"/>
              <a:ext cx="3048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X</a:t>
              </a:r>
              <a:endParaRPr lang="en-US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685800" y="5715000"/>
              <a:ext cx="3048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Y</a:t>
              </a:r>
              <a:endParaRPr lang="en-US" dirty="0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685800" y="6107668"/>
              <a:ext cx="3048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O</a:t>
              </a:r>
              <a:endParaRPr lang="en-US" dirty="0"/>
            </a:p>
          </p:txBody>
        </p:sp>
        <p:sp>
          <p:nvSpPr>
            <p:cNvPr id="54" name="Oval 53"/>
            <p:cNvSpPr/>
            <p:nvPr/>
          </p:nvSpPr>
          <p:spPr>
            <a:xfrm>
              <a:off x="2667000" y="48768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2438400" y="4888468"/>
              <a:ext cx="2286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P</a:t>
              </a:r>
              <a:endParaRPr lang="en-US" dirty="0"/>
            </a:p>
          </p:txBody>
        </p:sp>
      </p:grpSp>
      <p:cxnSp>
        <p:nvCxnSpPr>
          <p:cNvPr id="56" name="Straight Connector 55"/>
          <p:cNvCxnSpPr/>
          <p:nvPr/>
        </p:nvCxnSpPr>
        <p:spPr>
          <a:xfrm>
            <a:off x="1447800" y="2571750"/>
            <a:ext cx="1600200" cy="12192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1377387" y="2523281"/>
            <a:ext cx="601884" cy="46298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V="1">
            <a:off x="1448546" y="1267428"/>
            <a:ext cx="1619710" cy="1166278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 flipV="1">
            <a:off x="1377388" y="2071871"/>
            <a:ext cx="613461" cy="43983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 rot="2705621">
            <a:off x="1315190" y="2600184"/>
            <a:ext cx="4488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X’</a:t>
            </a:r>
            <a:endParaRPr lang="en-US" dirty="0"/>
          </a:p>
        </p:txBody>
      </p:sp>
      <p:sp>
        <p:nvSpPr>
          <p:cNvPr id="61" name="TextBox 60"/>
          <p:cNvSpPr txBox="1"/>
          <p:nvPr/>
        </p:nvSpPr>
        <p:spPr>
          <a:xfrm rot="2705621">
            <a:off x="1439146" y="2028180"/>
            <a:ext cx="430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Y’</a:t>
            </a:r>
            <a:endParaRPr lang="en-US" dirty="0"/>
          </a:p>
        </p:txBody>
      </p:sp>
      <p:sp>
        <p:nvSpPr>
          <p:cNvPr id="62" name="TextBox 61"/>
          <p:cNvSpPr txBox="1"/>
          <p:nvPr/>
        </p:nvSpPr>
        <p:spPr>
          <a:xfrm rot="2705621">
            <a:off x="1025425" y="2365342"/>
            <a:ext cx="431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O’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1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Transform “sandwich”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Use to transform the transforms</a:t>
            </a:r>
          </a:p>
          <a:p>
            <a:r>
              <a:rPr lang="en-US" dirty="0" smtClean="0"/>
              <a:t>Or to apply a transform defined in a different reference frame</a:t>
            </a:r>
          </a:p>
          <a:p>
            <a:r>
              <a:rPr lang="en-US" dirty="0" smtClean="0"/>
              <a:t>Apply shear H along orientation defined by R:</a:t>
            </a:r>
          </a:p>
          <a:p>
            <a:pPr lvl="1"/>
            <a:r>
              <a:rPr lang="en-US" dirty="0" smtClean="0"/>
              <a:t>H’ = R</a:t>
            </a:r>
            <a:r>
              <a:rPr lang="en-US" baseline="30000" dirty="0" smtClean="0"/>
              <a:t>-1</a:t>
            </a:r>
            <a:r>
              <a:rPr lang="en-US" dirty="0" smtClean="0"/>
              <a:t> * H * R</a:t>
            </a:r>
          </a:p>
          <a:p>
            <a:r>
              <a:rPr lang="en-US" dirty="0" smtClean="0"/>
              <a:t>Apply transformation M</a:t>
            </a:r>
            <a:r>
              <a:rPr lang="en-US" smtClean="0"/>
              <a:t>, defined </a:t>
            </a:r>
            <a:r>
              <a:rPr lang="en-US" dirty="0" smtClean="0"/>
              <a:t>in reference frame F</a:t>
            </a:r>
          </a:p>
          <a:p>
            <a:pPr lvl="1"/>
            <a:r>
              <a:rPr lang="en-US" dirty="0" smtClean="0"/>
              <a:t>M’ = F * M * F</a:t>
            </a:r>
            <a:r>
              <a:rPr lang="en-US" baseline="30000" dirty="0" smtClean="0"/>
              <a:t>-1</a:t>
            </a:r>
            <a:endParaRPr lang="en-US" dirty="0" smtClean="0"/>
          </a:p>
          <a:p>
            <a:pPr lvl="1"/>
            <a:r>
              <a:rPr lang="en-US" dirty="0" smtClean="0"/>
              <a:t>Think like this: v * M’ = v * F * M * F</a:t>
            </a:r>
            <a:r>
              <a:rPr lang="en-US" baseline="30000" dirty="0" smtClean="0"/>
              <a:t>-1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lerp (Linear </a:t>
            </a:r>
            <a:r>
              <a:rPr lang="en-US" dirty="0" err="1" smtClean="0"/>
              <a:t>intERPolation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Very common operation, appears everywhere</a:t>
            </a:r>
          </a:p>
          <a:p>
            <a:pPr lvl="1"/>
            <a:r>
              <a:rPr lang="en-US" dirty="0" err="1"/>
              <a:t>V</a:t>
            </a:r>
            <a:r>
              <a:rPr lang="en-US" baseline="-25000" dirty="0" err="1"/>
              <a:t>a</a:t>
            </a:r>
            <a:r>
              <a:rPr lang="en-US" baseline="-25000" dirty="0"/>
              <a:t> </a:t>
            </a:r>
            <a:r>
              <a:rPr lang="en-US" dirty="0"/>
              <a:t>= V</a:t>
            </a:r>
            <a:r>
              <a:rPr lang="en-US" baseline="-25000" dirty="0"/>
              <a:t>0</a:t>
            </a:r>
            <a:r>
              <a:rPr lang="en-US" dirty="0"/>
              <a:t>*(1-a) + V</a:t>
            </a:r>
            <a:r>
              <a:rPr lang="en-US" baseline="-25000" dirty="0"/>
              <a:t>1</a:t>
            </a:r>
            <a:r>
              <a:rPr lang="en-US" dirty="0"/>
              <a:t>*a</a:t>
            </a:r>
          </a:p>
          <a:p>
            <a:r>
              <a:rPr lang="en-US" dirty="0"/>
              <a:t>More complex interpolations often expressed using lerps</a:t>
            </a:r>
          </a:p>
          <a:p>
            <a:pPr lvl="1"/>
            <a:r>
              <a:rPr lang="en-US" dirty="0"/>
              <a:t>For example, Bezier curves are composition of lerps</a:t>
            </a:r>
          </a:p>
          <a:p>
            <a:r>
              <a:rPr lang="en-US" dirty="0"/>
              <a:t>The problem: lerp doesn’t work with matrices</a:t>
            </a:r>
          </a:p>
          <a:p>
            <a:pPr lvl="1"/>
            <a:r>
              <a:rPr lang="en-US" dirty="0"/>
              <a:t>Resulting matrix is not a rotation</a:t>
            </a:r>
          </a:p>
          <a:p>
            <a:r>
              <a:rPr lang="en-US" dirty="0"/>
              <a:t>It works, sort of, with quaternions</a:t>
            </a:r>
          </a:p>
          <a:p>
            <a:pPr lvl="1"/>
            <a:r>
              <a:rPr lang="en-US" dirty="0"/>
              <a:t>Need to renormalize afterwards</a:t>
            </a:r>
          </a:p>
          <a:p>
            <a:pPr lvl="1"/>
            <a:r>
              <a:rPr lang="en-US" dirty="0"/>
              <a:t>Speed is not constant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28850"/>
            <a:ext cx="8153400" cy="234315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Review the basic math operations used in graphics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Learn other, more advanced operations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Learn/review how to reason with matrix algebra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Vectors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Represent entities like colors, points and directions</a:t>
            </a:r>
          </a:p>
          <a:p>
            <a:r>
              <a:rPr lang="en-US" dirty="0" smtClean="0"/>
              <a:t>Addition, subtraction: per-component</a:t>
            </a:r>
          </a:p>
          <a:p>
            <a:r>
              <a:rPr lang="en-US" dirty="0" smtClean="0"/>
              <a:t>Scalar product: same direction, and magnitude multiplied by the scalar</a:t>
            </a:r>
          </a:p>
          <a:p>
            <a:r>
              <a:rPr lang="en-US" dirty="0" smtClean="0"/>
              <a:t>Dot product: product of magnitudes and cosine of the angle between the vectors (scalar)</a:t>
            </a:r>
          </a:p>
          <a:p>
            <a:r>
              <a:rPr lang="en-US" dirty="0" smtClean="0"/>
              <a:t>Cross product (3D only): Orthogonal to both operands. Magnitude is product of magnitudes and sine of the angle between the vectors</a:t>
            </a:r>
          </a:p>
          <a:p>
            <a:pPr lvl="1"/>
            <a:r>
              <a:rPr lang="en-US" dirty="0" smtClean="0"/>
              <a:t>Not commutative!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Matrices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Represent entities like orientations, transformations and reference frame transfers</a:t>
            </a:r>
          </a:p>
          <a:p>
            <a:r>
              <a:rPr lang="en-US" dirty="0" smtClean="0"/>
              <a:t>Addition, subtraction: per-component</a:t>
            </a:r>
          </a:p>
          <a:p>
            <a:r>
              <a:rPr lang="en-US" dirty="0" smtClean="0"/>
              <a:t>Scalar product: multiply all components with scalar</a:t>
            </a:r>
          </a:p>
          <a:p>
            <a:r>
              <a:rPr lang="en-US" dirty="0" smtClean="0"/>
              <a:t>Matrix product: dot product per component of result</a:t>
            </a:r>
          </a:p>
          <a:p>
            <a:pPr lvl="1"/>
            <a:r>
              <a:rPr lang="en-US" dirty="0" smtClean="0"/>
              <a:t>Not commutative! Not all matrices have inverse!</a:t>
            </a:r>
          </a:p>
          <a:p>
            <a:r>
              <a:rPr lang="en-US" dirty="0" smtClean="0"/>
              <a:t>Transposed, determinant, </a:t>
            </a:r>
            <a:r>
              <a:rPr lang="en-US" dirty="0" err="1" smtClean="0"/>
              <a:t>eigenvalues</a:t>
            </a:r>
            <a:r>
              <a:rPr lang="en-US" dirty="0" smtClean="0"/>
              <a:t>, eigenvectors</a:t>
            </a:r>
          </a:p>
          <a:p>
            <a:r>
              <a:rPr lang="en-US" dirty="0" smtClean="0"/>
              <a:t>Convention: Direct3D multiplies vectors on the left (uses row vectors). OpenGL does it the other way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Translation vector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62000" y="3886200"/>
            <a:ext cx="2895600" cy="119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762000" y="3886200"/>
            <a:ext cx="609600" cy="119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 flipH="1" flipV="1">
            <a:off x="-496293" y="2629099"/>
            <a:ext cx="2515791" cy="794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 flipH="1" flipV="1">
            <a:off x="534194" y="3657401"/>
            <a:ext cx="4572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 flipH="1" flipV="1">
            <a:off x="113605" y="2628801"/>
            <a:ext cx="251519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 flipH="1" flipV="1">
            <a:off x="723106" y="2628106"/>
            <a:ext cx="2514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 flipH="1" flipV="1">
            <a:off x="1332805" y="2628801"/>
            <a:ext cx="251519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 flipH="1" flipV="1">
            <a:off x="1942405" y="2628801"/>
            <a:ext cx="251519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762000" y="3429000"/>
            <a:ext cx="2895600" cy="11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62000" y="2971800"/>
            <a:ext cx="2895600" cy="11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62000" y="2514600"/>
            <a:ext cx="2895600" cy="11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762000" y="2057400"/>
            <a:ext cx="2895600" cy="11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762000" y="1600200"/>
            <a:ext cx="2895600" cy="11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914400" y="382905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90" name="TextBox 89"/>
          <p:cNvSpPr txBox="1"/>
          <p:nvPr/>
        </p:nvSpPr>
        <p:spPr>
          <a:xfrm>
            <a:off x="533400" y="35433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91" name="TextBox 90"/>
          <p:cNvSpPr txBox="1"/>
          <p:nvPr/>
        </p:nvSpPr>
        <p:spPr>
          <a:xfrm>
            <a:off x="533400" y="3837801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</a:t>
            </a:r>
            <a:endParaRPr lang="en-US" dirty="0"/>
          </a:p>
        </p:txBody>
      </p:sp>
      <p:sp>
        <p:nvSpPr>
          <p:cNvPr id="92" name="Oval 91"/>
          <p:cNvSpPr/>
          <p:nvPr/>
        </p:nvSpPr>
        <p:spPr>
          <a:xfrm>
            <a:off x="1295400" y="3371850"/>
            <a:ext cx="152400" cy="114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TextBox 92"/>
          <p:cNvSpPr txBox="1"/>
          <p:nvPr/>
        </p:nvSpPr>
        <p:spPr>
          <a:xfrm>
            <a:off x="1066800" y="3380601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graphicFrame>
        <p:nvGraphicFramePr>
          <p:cNvPr id="159" name="Object 158"/>
          <p:cNvGraphicFramePr>
            <a:graphicFrameLocks noChangeAspect="1"/>
          </p:cNvGraphicFramePr>
          <p:nvPr/>
        </p:nvGraphicFramePr>
        <p:xfrm>
          <a:off x="4532313" y="1771650"/>
          <a:ext cx="3560762" cy="2833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18" name="Equation" r:id="rId4" imgW="2031840" imgH="215640" progId="Equation.3">
                  <p:embed/>
                </p:oleObj>
              </mc:Choice>
              <mc:Fallback>
                <p:oleObj name="Equation" r:id="rId4" imgW="2031840" imgH="215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2313" y="1771650"/>
                        <a:ext cx="3560762" cy="28336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Oval 36"/>
          <p:cNvSpPr/>
          <p:nvPr/>
        </p:nvSpPr>
        <p:spPr>
          <a:xfrm>
            <a:off x="1905000" y="2457450"/>
            <a:ext cx="152400" cy="114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1905000" y="2523351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P’</a:t>
            </a:r>
            <a:endParaRPr lang="en-US" dirty="0"/>
          </a:p>
        </p:txBody>
      </p:sp>
      <p:graphicFrame>
        <p:nvGraphicFramePr>
          <p:cNvPr id="92168" name="Object 8"/>
          <p:cNvGraphicFramePr>
            <a:graphicFrameLocks noChangeAspect="1"/>
          </p:cNvGraphicFramePr>
          <p:nvPr/>
        </p:nvGraphicFramePr>
        <p:xfrm>
          <a:off x="4687888" y="2628900"/>
          <a:ext cx="3251200" cy="2833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19" name="Equation" r:id="rId6" imgW="1854000" imgH="215640" progId="Equation.3">
                  <p:embed/>
                </p:oleObj>
              </mc:Choice>
              <mc:Fallback>
                <p:oleObj name="Equation" r:id="rId6" imgW="1854000" imgH="2156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7888" y="2628900"/>
                        <a:ext cx="3251200" cy="28336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6" name="Straight Arrow Connector 35"/>
          <p:cNvCxnSpPr/>
          <p:nvPr/>
        </p:nvCxnSpPr>
        <p:spPr>
          <a:xfrm rot="5400000" flipH="1" flipV="1">
            <a:off x="1219199" y="2667001"/>
            <a:ext cx="914402" cy="6096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/>
          <p:cNvSpPr/>
          <p:nvPr/>
        </p:nvSpPr>
        <p:spPr>
          <a:xfrm>
            <a:off x="1600200" y="3600450"/>
            <a:ext cx="152400" cy="114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1371600" y="3609201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56" name="Oval 55"/>
          <p:cNvSpPr/>
          <p:nvPr/>
        </p:nvSpPr>
        <p:spPr>
          <a:xfrm>
            <a:off x="2209800" y="2686050"/>
            <a:ext cx="152400" cy="114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/>
          <p:cNvSpPr txBox="1"/>
          <p:nvPr/>
        </p:nvSpPr>
        <p:spPr>
          <a:xfrm>
            <a:off x="2209800" y="2751951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Q’</a:t>
            </a:r>
            <a:endParaRPr lang="en-US" dirty="0"/>
          </a:p>
        </p:txBody>
      </p:sp>
      <p:cxnSp>
        <p:nvCxnSpPr>
          <p:cNvPr id="58" name="Straight Arrow Connector 57"/>
          <p:cNvCxnSpPr/>
          <p:nvPr/>
        </p:nvCxnSpPr>
        <p:spPr>
          <a:xfrm rot="5400000" flipH="1" flipV="1">
            <a:off x="1524000" y="2895600"/>
            <a:ext cx="914400" cy="6096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4267200" y="3771900"/>
            <a:ext cx="7620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Box</a:t>
            </a: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6172200" y="3771900"/>
            <a:ext cx="7620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Box</a:t>
            </a:r>
            <a:endParaRPr lang="en-US" dirty="0"/>
          </a:p>
        </p:txBody>
      </p:sp>
      <p:graphicFrame>
        <p:nvGraphicFramePr>
          <p:cNvPr id="42" name="Object 41"/>
          <p:cNvGraphicFramePr>
            <a:graphicFrameLocks noChangeAspect="1"/>
          </p:cNvGraphicFramePr>
          <p:nvPr/>
        </p:nvGraphicFramePr>
        <p:xfrm>
          <a:off x="5181600" y="3886200"/>
          <a:ext cx="609600" cy="3657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20" name="Equation" r:id="rId8" imgW="190440" imgH="152280" progId="Equation.3">
                  <p:embed/>
                </p:oleObj>
              </mc:Choice>
              <mc:Fallback>
                <p:oleObj name="Equation" r:id="rId8" imgW="190440" imgH="1522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3886200"/>
                        <a:ext cx="609600" cy="3657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Rotation matrix</a:t>
            </a:r>
            <a:endParaRPr lang="en-US" dirty="0"/>
          </a:p>
        </p:txBody>
      </p:sp>
      <p:grpSp>
        <p:nvGrpSpPr>
          <p:cNvPr id="55" name="Group 54"/>
          <p:cNvGrpSpPr/>
          <p:nvPr/>
        </p:nvGrpSpPr>
        <p:grpSpPr>
          <a:xfrm>
            <a:off x="533400" y="1371600"/>
            <a:ext cx="3124200" cy="2835533"/>
            <a:chOff x="533400" y="1828800"/>
            <a:chExt cx="3124200" cy="3780711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762000" y="5181600"/>
              <a:ext cx="2895600" cy="1588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762000" y="5181600"/>
              <a:ext cx="6096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 flipH="1" flipV="1">
              <a:off x="-915591" y="3505597"/>
              <a:ext cx="3354388" cy="794"/>
            </a:xfrm>
            <a:prstGeom prst="line">
              <a:avLst/>
            </a:prstGeom>
            <a:ln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 rot="5400000" flipH="1" flipV="1">
              <a:off x="457994" y="4876800"/>
              <a:ext cx="6096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5400000" flipH="1" flipV="1">
              <a:off x="-305594" y="3505200"/>
              <a:ext cx="3353594" cy="79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 flipH="1" flipV="1">
              <a:off x="304006" y="3504406"/>
              <a:ext cx="33528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 flipH="1" flipV="1">
              <a:off x="913606" y="3505200"/>
              <a:ext cx="3353594" cy="79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 flipH="1" flipV="1">
              <a:off x="1523206" y="3505200"/>
              <a:ext cx="3353594" cy="79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762000" y="4572000"/>
              <a:ext cx="28956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762000" y="3962400"/>
              <a:ext cx="28956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762000" y="3352800"/>
              <a:ext cx="28956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762000" y="2743200"/>
              <a:ext cx="28956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762000" y="2133600"/>
              <a:ext cx="28956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TextBox 88"/>
            <p:cNvSpPr txBox="1"/>
            <p:nvPr/>
          </p:nvSpPr>
          <p:spPr>
            <a:xfrm>
              <a:off x="914400" y="5105400"/>
              <a:ext cx="3048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X</a:t>
              </a:r>
              <a:endParaRPr lang="en-US" dirty="0"/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533400" y="4724400"/>
              <a:ext cx="3048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Y</a:t>
              </a:r>
              <a:endParaRPr lang="en-US" dirty="0"/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533400" y="5117068"/>
              <a:ext cx="3048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O</a:t>
              </a:r>
              <a:endParaRPr lang="en-US" dirty="0"/>
            </a:p>
          </p:txBody>
        </p:sp>
      </p:grpSp>
      <p:graphicFrame>
        <p:nvGraphicFramePr>
          <p:cNvPr id="159" name="Object 158"/>
          <p:cNvGraphicFramePr>
            <a:graphicFrameLocks noChangeAspect="1"/>
          </p:cNvGraphicFramePr>
          <p:nvPr/>
        </p:nvGraphicFramePr>
        <p:xfrm>
          <a:off x="4010026" y="1600200"/>
          <a:ext cx="4608513" cy="6012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2" name="Equation" r:id="rId4" imgW="2628720" imgH="457200" progId="Equation.3">
                  <p:embed/>
                </p:oleObj>
              </mc:Choice>
              <mc:Fallback>
                <p:oleObj name="Equation" r:id="rId4" imgW="2628720" imgH="4572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0026" y="1600200"/>
                        <a:ext cx="4608513" cy="6012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4" name="Group 53"/>
          <p:cNvGrpSpPr/>
          <p:nvPr/>
        </p:nvGrpSpPr>
        <p:grpSpPr>
          <a:xfrm>
            <a:off x="1066800" y="2457450"/>
            <a:ext cx="1600200" cy="1340882"/>
            <a:chOff x="1066800" y="3276600"/>
            <a:chExt cx="1600200" cy="1787843"/>
          </a:xfrm>
        </p:grpSpPr>
        <p:sp>
          <p:nvSpPr>
            <p:cNvPr id="92" name="Oval 91"/>
            <p:cNvSpPr/>
            <p:nvPr/>
          </p:nvSpPr>
          <p:spPr>
            <a:xfrm>
              <a:off x="2514600" y="44958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2362200" y="4572000"/>
              <a:ext cx="2286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P</a:t>
              </a:r>
              <a:endParaRPr lang="en-US" dirty="0"/>
            </a:p>
          </p:txBody>
        </p:sp>
        <p:sp>
          <p:nvSpPr>
            <p:cNvPr id="37" name="Oval 36"/>
            <p:cNvSpPr/>
            <p:nvPr/>
          </p:nvSpPr>
          <p:spPr>
            <a:xfrm>
              <a:off x="1295400" y="32766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1066800" y="3288268"/>
              <a:ext cx="4572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P’</a:t>
              </a:r>
              <a:endParaRPr lang="en-US" dirty="0"/>
            </a:p>
          </p:txBody>
        </p:sp>
        <p:sp>
          <p:nvSpPr>
            <p:cNvPr id="44" name="Freeform 43"/>
            <p:cNvSpPr/>
            <p:nvPr/>
          </p:nvSpPr>
          <p:spPr>
            <a:xfrm>
              <a:off x="1363287" y="3358343"/>
              <a:ext cx="1238597" cy="1213658"/>
            </a:xfrm>
            <a:custGeom>
              <a:avLst/>
              <a:gdLst>
                <a:gd name="connsiteX0" fmla="*/ 1417321 w 1417321"/>
                <a:gd name="connsiteY0" fmla="*/ 1227513 h 1227513"/>
                <a:gd name="connsiteX1" fmla="*/ 178724 w 1417321"/>
                <a:gd name="connsiteY1" fmla="*/ 13855 h 1227513"/>
                <a:gd name="connsiteX2" fmla="*/ 344979 w 1417321"/>
                <a:gd name="connsiteY2" fmla="*/ 1144386 h 1227513"/>
                <a:gd name="connsiteX0" fmla="*/ 1238597 w 1238597"/>
                <a:gd name="connsiteY0" fmla="*/ 1213658 h 1213658"/>
                <a:gd name="connsiteX1" fmla="*/ 0 w 1238597"/>
                <a:gd name="connsiteY1" fmla="*/ 0 h 1213658"/>
                <a:gd name="connsiteX0" fmla="*/ 1238597 w 1238597"/>
                <a:gd name="connsiteY0" fmla="*/ 1213658 h 1213658"/>
                <a:gd name="connsiteX1" fmla="*/ 0 w 1238597"/>
                <a:gd name="connsiteY1" fmla="*/ 0 h 1213658"/>
                <a:gd name="connsiteX0" fmla="*/ 1238597 w 1238597"/>
                <a:gd name="connsiteY0" fmla="*/ 1213658 h 1213658"/>
                <a:gd name="connsiteX1" fmla="*/ 0 w 1238597"/>
                <a:gd name="connsiteY1" fmla="*/ 0 h 1213658"/>
                <a:gd name="connsiteX0" fmla="*/ 1238597 w 1238597"/>
                <a:gd name="connsiteY0" fmla="*/ 1213658 h 1213658"/>
                <a:gd name="connsiteX1" fmla="*/ 0 w 1238597"/>
                <a:gd name="connsiteY1" fmla="*/ 0 h 1213658"/>
                <a:gd name="connsiteX0" fmla="*/ 1238597 w 1238597"/>
                <a:gd name="connsiteY0" fmla="*/ 1213658 h 1213658"/>
                <a:gd name="connsiteX1" fmla="*/ 0 w 1238597"/>
                <a:gd name="connsiteY1" fmla="*/ 0 h 1213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238597" h="1213658">
                  <a:moveTo>
                    <a:pt x="1238597" y="1213658"/>
                  </a:moveTo>
                  <a:cubicBezTo>
                    <a:pt x="994063" y="137159"/>
                    <a:pt x="216131" y="47106"/>
                    <a:pt x="0" y="0"/>
                  </a:cubicBezTo>
                </a:path>
              </a:pathLst>
            </a:custGeom>
            <a:ln w="1905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46" name="Straight Connector 45"/>
          <p:cNvCxnSpPr/>
          <p:nvPr/>
        </p:nvCxnSpPr>
        <p:spPr>
          <a:xfrm rot="5400000" flipH="1" flipV="1">
            <a:off x="114299" y="2247901"/>
            <a:ext cx="2286002" cy="9906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762000" y="3200401"/>
            <a:ext cx="2743200" cy="68580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Freeform 51"/>
          <p:cNvSpPr/>
          <p:nvPr/>
        </p:nvSpPr>
        <p:spPr>
          <a:xfrm>
            <a:off x="914401" y="3543300"/>
            <a:ext cx="313113" cy="224443"/>
          </a:xfrm>
          <a:custGeom>
            <a:avLst/>
            <a:gdLst>
              <a:gd name="connsiteX0" fmla="*/ 1417321 w 1417321"/>
              <a:gd name="connsiteY0" fmla="*/ 1227513 h 1227513"/>
              <a:gd name="connsiteX1" fmla="*/ 178724 w 1417321"/>
              <a:gd name="connsiteY1" fmla="*/ 13855 h 1227513"/>
              <a:gd name="connsiteX2" fmla="*/ 344979 w 1417321"/>
              <a:gd name="connsiteY2" fmla="*/ 1144386 h 1227513"/>
              <a:gd name="connsiteX0" fmla="*/ 1238597 w 1238597"/>
              <a:gd name="connsiteY0" fmla="*/ 1213658 h 1213658"/>
              <a:gd name="connsiteX1" fmla="*/ 0 w 1238597"/>
              <a:gd name="connsiteY1" fmla="*/ 0 h 1213658"/>
              <a:gd name="connsiteX0" fmla="*/ 1238597 w 1238597"/>
              <a:gd name="connsiteY0" fmla="*/ 1213658 h 1213658"/>
              <a:gd name="connsiteX1" fmla="*/ 0 w 1238597"/>
              <a:gd name="connsiteY1" fmla="*/ 0 h 1213658"/>
              <a:gd name="connsiteX0" fmla="*/ 1238597 w 1238597"/>
              <a:gd name="connsiteY0" fmla="*/ 1213658 h 1213658"/>
              <a:gd name="connsiteX1" fmla="*/ 0 w 1238597"/>
              <a:gd name="connsiteY1" fmla="*/ 0 h 1213658"/>
              <a:gd name="connsiteX0" fmla="*/ 1238597 w 1238597"/>
              <a:gd name="connsiteY0" fmla="*/ 1213658 h 1213658"/>
              <a:gd name="connsiteX1" fmla="*/ 0 w 1238597"/>
              <a:gd name="connsiteY1" fmla="*/ 0 h 1213658"/>
              <a:gd name="connsiteX0" fmla="*/ 1238597 w 1238597"/>
              <a:gd name="connsiteY0" fmla="*/ 1213658 h 1213658"/>
              <a:gd name="connsiteX1" fmla="*/ 0 w 1238597"/>
              <a:gd name="connsiteY1" fmla="*/ 0 h 12136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238597" h="1213658">
                <a:moveTo>
                  <a:pt x="1238597" y="1213658"/>
                </a:moveTo>
                <a:cubicBezTo>
                  <a:pt x="994063" y="137159"/>
                  <a:pt x="216131" y="47106"/>
                  <a:pt x="0" y="0"/>
                </a:cubicBezTo>
              </a:path>
            </a:pathLst>
          </a:custGeom>
          <a:ln w="9525">
            <a:solidFill>
              <a:schemeClr val="tx1"/>
            </a:solidFill>
            <a:prstDash val="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3" name="Object 52"/>
          <p:cNvGraphicFramePr>
            <a:graphicFrameLocks noChangeAspect="1"/>
          </p:cNvGraphicFramePr>
          <p:nvPr/>
        </p:nvGraphicFramePr>
        <p:xfrm>
          <a:off x="1143000" y="3429000"/>
          <a:ext cx="228600" cy="2400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3" name="Equation" r:id="rId6" imgW="126720" imgH="177480" progId="Equation.3">
                  <p:embed/>
                </p:oleObj>
              </mc:Choice>
              <mc:Fallback>
                <p:oleObj name="Equation" r:id="rId6" imgW="126720" imgH="177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429000"/>
                        <a:ext cx="228600" cy="24003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68" name="Object 8"/>
          <p:cNvGraphicFramePr>
            <a:graphicFrameLocks noChangeAspect="1"/>
          </p:cNvGraphicFramePr>
          <p:nvPr/>
        </p:nvGraphicFramePr>
        <p:xfrm>
          <a:off x="4343401" y="2457450"/>
          <a:ext cx="3940175" cy="6012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4" name="Equation" r:id="rId8" imgW="2247840" imgH="457200" progId="Equation.3">
                  <p:embed/>
                </p:oleObj>
              </mc:Choice>
              <mc:Fallback>
                <p:oleObj name="Equation" r:id="rId8" imgW="2247840" imgH="4572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1" y="2457450"/>
                        <a:ext cx="3940175" cy="6012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0" name="Group 59"/>
          <p:cNvGrpSpPr/>
          <p:nvPr/>
        </p:nvGrpSpPr>
        <p:grpSpPr>
          <a:xfrm>
            <a:off x="1110343" y="2114552"/>
            <a:ext cx="2013856" cy="1569482"/>
            <a:chOff x="1040424" y="3276600"/>
            <a:chExt cx="1626576" cy="1690210"/>
          </a:xfrm>
        </p:grpSpPr>
        <p:sp>
          <p:nvSpPr>
            <p:cNvPr id="61" name="Oval 60"/>
            <p:cNvSpPr/>
            <p:nvPr/>
          </p:nvSpPr>
          <p:spPr>
            <a:xfrm>
              <a:off x="2514600" y="44958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2438400" y="4569068"/>
              <a:ext cx="228600" cy="3977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Q</a:t>
              </a:r>
              <a:endParaRPr lang="en-US" dirty="0"/>
            </a:p>
          </p:txBody>
        </p:sp>
        <p:sp>
          <p:nvSpPr>
            <p:cNvPr id="63" name="Oval 62"/>
            <p:cNvSpPr/>
            <p:nvPr/>
          </p:nvSpPr>
          <p:spPr>
            <a:xfrm>
              <a:off x="1295400" y="32766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1040424" y="3286023"/>
              <a:ext cx="457200" cy="3977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Q’</a:t>
              </a:r>
              <a:endParaRPr lang="en-US" dirty="0"/>
            </a:p>
          </p:txBody>
        </p:sp>
        <p:sp>
          <p:nvSpPr>
            <p:cNvPr id="65" name="Freeform 64"/>
            <p:cNvSpPr/>
            <p:nvPr/>
          </p:nvSpPr>
          <p:spPr>
            <a:xfrm>
              <a:off x="1363287" y="3358343"/>
              <a:ext cx="1238597" cy="1213658"/>
            </a:xfrm>
            <a:custGeom>
              <a:avLst/>
              <a:gdLst>
                <a:gd name="connsiteX0" fmla="*/ 1417321 w 1417321"/>
                <a:gd name="connsiteY0" fmla="*/ 1227513 h 1227513"/>
                <a:gd name="connsiteX1" fmla="*/ 178724 w 1417321"/>
                <a:gd name="connsiteY1" fmla="*/ 13855 h 1227513"/>
                <a:gd name="connsiteX2" fmla="*/ 344979 w 1417321"/>
                <a:gd name="connsiteY2" fmla="*/ 1144386 h 1227513"/>
                <a:gd name="connsiteX0" fmla="*/ 1238597 w 1238597"/>
                <a:gd name="connsiteY0" fmla="*/ 1213658 h 1213658"/>
                <a:gd name="connsiteX1" fmla="*/ 0 w 1238597"/>
                <a:gd name="connsiteY1" fmla="*/ 0 h 1213658"/>
                <a:gd name="connsiteX0" fmla="*/ 1238597 w 1238597"/>
                <a:gd name="connsiteY0" fmla="*/ 1213658 h 1213658"/>
                <a:gd name="connsiteX1" fmla="*/ 0 w 1238597"/>
                <a:gd name="connsiteY1" fmla="*/ 0 h 1213658"/>
                <a:gd name="connsiteX0" fmla="*/ 1238597 w 1238597"/>
                <a:gd name="connsiteY0" fmla="*/ 1213658 h 1213658"/>
                <a:gd name="connsiteX1" fmla="*/ 0 w 1238597"/>
                <a:gd name="connsiteY1" fmla="*/ 0 h 1213658"/>
                <a:gd name="connsiteX0" fmla="*/ 1238597 w 1238597"/>
                <a:gd name="connsiteY0" fmla="*/ 1213658 h 1213658"/>
                <a:gd name="connsiteX1" fmla="*/ 0 w 1238597"/>
                <a:gd name="connsiteY1" fmla="*/ 0 h 1213658"/>
                <a:gd name="connsiteX0" fmla="*/ 1238597 w 1238597"/>
                <a:gd name="connsiteY0" fmla="*/ 1213658 h 1213658"/>
                <a:gd name="connsiteX1" fmla="*/ 0 w 1238597"/>
                <a:gd name="connsiteY1" fmla="*/ 0 h 1213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238597" h="1213658">
                  <a:moveTo>
                    <a:pt x="1238597" y="1213658"/>
                  </a:moveTo>
                  <a:cubicBezTo>
                    <a:pt x="994063" y="137159"/>
                    <a:pt x="216131" y="47106"/>
                    <a:pt x="0" y="0"/>
                  </a:cubicBezTo>
                </a:path>
              </a:pathLst>
            </a:custGeom>
            <a:ln w="1905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267200" y="3771900"/>
            <a:ext cx="7620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Box</a:t>
            </a:r>
            <a:endParaRPr lang="en-US" dirty="0"/>
          </a:p>
        </p:txBody>
      </p:sp>
      <p:sp>
        <p:nvSpPr>
          <p:cNvPr id="67" name="Rectangle 66"/>
          <p:cNvSpPr/>
          <p:nvPr/>
        </p:nvSpPr>
        <p:spPr>
          <a:xfrm rot="18509074">
            <a:off x="6267450" y="3676650"/>
            <a:ext cx="5715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Box</a:t>
            </a:r>
            <a:endParaRPr lang="en-US" dirty="0"/>
          </a:p>
        </p:txBody>
      </p:sp>
      <p:graphicFrame>
        <p:nvGraphicFramePr>
          <p:cNvPr id="68" name="Object 67"/>
          <p:cNvGraphicFramePr>
            <a:graphicFrameLocks noChangeAspect="1"/>
          </p:cNvGraphicFramePr>
          <p:nvPr/>
        </p:nvGraphicFramePr>
        <p:xfrm>
          <a:off x="5181600" y="3886200"/>
          <a:ext cx="609600" cy="3657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5" name="Equation" r:id="rId10" imgW="190440" imgH="152280" progId="Equation.3">
                  <p:embed/>
                </p:oleObj>
              </mc:Choice>
              <mc:Fallback>
                <p:oleObj name="Equation" r:id="rId10" imgW="190440" imgH="15228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3886200"/>
                        <a:ext cx="609600" cy="3657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Scale matrix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62000" y="3886200"/>
            <a:ext cx="2895600" cy="119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762000" y="3886200"/>
            <a:ext cx="609600" cy="119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 flipH="1" flipV="1">
            <a:off x="-496293" y="2629099"/>
            <a:ext cx="2515791" cy="794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 flipH="1" flipV="1">
            <a:off x="534194" y="3657401"/>
            <a:ext cx="4572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 flipH="1" flipV="1">
            <a:off x="113605" y="2628801"/>
            <a:ext cx="251519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 flipH="1" flipV="1">
            <a:off x="723106" y="2628106"/>
            <a:ext cx="2514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 flipH="1" flipV="1">
            <a:off x="1332805" y="2628801"/>
            <a:ext cx="251519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 flipH="1" flipV="1">
            <a:off x="1942405" y="2628801"/>
            <a:ext cx="251519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762000" y="3429000"/>
            <a:ext cx="2895600" cy="11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62000" y="2971800"/>
            <a:ext cx="2895600" cy="11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62000" y="2514600"/>
            <a:ext cx="2895600" cy="11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762000" y="2057400"/>
            <a:ext cx="2895600" cy="11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762000" y="1600200"/>
            <a:ext cx="2895600" cy="11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914400" y="382905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90" name="TextBox 89"/>
          <p:cNvSpPr txBox="1"/>
          <p:nvPr/>
        </p:nvSpPr>
        <p:spPr>
          <a:xfrm>
            <a:off x="533400" y="35433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91" name="TextBox 90"/>
          <p:cNvSpPr txBox="1"/>
          <p:nvPr/>
        </p:nvSpPr>
        <p:spPr>
          <a:xfrm>
            <a:off x="533400" y="3837801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</a:t>
            </a:r>
            <a:endParaRPr lang="en-US" dirty="0"/>
          </a:p>
        </p:txBody>
      </p:sp>
      <p:sp>
        <p:nvSpPr>
          <p:cNvPr id="92" name="Oval 91"/>
          <p:cNvSpPr/>
          <p:nvPr/>
        </p:nvSpPr>
        <p:spPr>
          <a:xfrm>
            <a:off x="1295400" y="3371850"/>
            <a:ext cx="152400" cy="114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TextBox 92"/>
          <p:cNvSpPr txBox="1"/>
          <p:nvPr/>
        </p:nvSpPr>
        <p:spPr>
          <a:xfrm>
            <a:off x="1066800" y="3380601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graphicFrame>
        <p:nvGraphicFramePr>
          <p:cNvPr id="159" name="Object 158"/>
          <p:cNvGraphicFramePr>
            <a:graphicFrameLocks noChangeAspect="1"/>
          </p:cNvGraphicFramePr>
          <p:nvPr/>
        </p:nvGraphicFramePr>
        <p:xfrm>
          <a:off x="4476750" y="1600200"/>
          <a:ext cx="3671888" cy="6346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99" name="Equation" r:id="rId4" imgW="2095200" imgH="482400" progId="Equation.3">
                  <p:embed/>
                </p:oleObj>
              </mc:Choice>
              <mc:Fallback>
                <p:oleObj name="Equation" r:id="rId4" imgW="2095200" imgH="4824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6750" y="1600200"/>
                        <a:ext cx="3671888" cy="6346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Oval 36"/>
          <p:cNvSpPr/>
          <p:nvPr/>
        </p:nvSpPr>
        <p:spPr>
          <a:xfrm>
            <a:off x="1905000" y="2457450"/>
            <a:ext cx="152400" cy="114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1905000" y="2523351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P’</a:t>
            </a:r>
            <a:endParaRPr lang="en-US" dirty="0"/>
          </a:p>
        </p:txBody>
      </p:sp>
      <p:graphicFrame>
        <p:nvGraphicFramePr>
          <p:cNvPr id="92168" name="Object 8"/>
          <p:cNvGraphicFramePr>
            <a:graphicFrameLocks noChangeAspect="1"/>
          </p:cNvGraphicFramePr>
          <p:nvPr/>
        </p:nvGraphicFramePr>
        <p:xfrm>
          <a:off x="4643438" y="2474119"/>
          <a:ext cx="3340100" cy="6012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00" name="Equation" r:id="rId6" imgW="1904760" imgH="457200" progId="Equation.3">
                  <p:embed/>
                </p:oleObj>
              </mc:Choice>
              <mc:Fallback>
                <p:oleObj name="Equation" r:id="rId6" imgW="1904760" imgH="4572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3438" y="2474119"/>
                        <a:ext cx="3340100" cy="6012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6" name="Straight Arrow Connector 35"/>
          <p:cNvCxnSpPr/>
          <p:nvPr/>
        </p:nvCxnSpPr>
        <p:spPr>
          <a:xfrm rot="5400000" flipH="1" flipV="1">
            <a:off x="1219199" y="2667001"/>
            <a:ext cx="914402" cy="6096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/>
          <p:cNvSpPr/>
          <p:nvPr/>
        </p:nvSpPr>
        <p:spPr>
          <a:xfrm>
            <a:off x="1600200" y="3600450"/>
            <a:ext cx="152400" cy="114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1371600" y="3609201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56" name="Oval 55"/>
          <p:cNvSpPr/>
          <p:nvPr/>
        </p:nvSpPr>
        <p:spPr>
          <a:xfrm>
            <a:off x="2514600" y="3143250"/>
            <a:ext cx="152400" cy="114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/>
          <p:cNvSpPr txBox="1"/>
          <p:nvPr/>
        </p:nvSpPr>
        <p:spPr>
          <a:xfrm>
            <a:off x="2514600" y="3209151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Q’</a:t>
            </a:r>
            <a:endParaRPr lang="en-US" dirty="0"/>
          </a:p>
        </p:txBody>
      </p:sp>
      <p:cxnSp>
        <p:nvCxnSpPr>
          <p:cNvPr id="58" name="Straight Arrow Connector 57"/>
          <p:cNvCxnSpPr/>
          <p:nvPr/>
        </p:nvCxnSpPr>
        <p:spPr>
          <a:xfrm flipV="1">
            <a:off x="1676400" y="3200400"/>
            <a:ext cx="914400" cy="4572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ctangle 64"/>
          <p:cNvSpPr/>
          <p:nvPr/>
        </p:nvSpPr>
        <p:spPr>
          <a:xfrm>
            <a:off x="4267200" y="3771900"/>
            <a:ext cx="7620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Box</a:t>
            </a:r>
            <a:endParaRPr lang="en-US" dirty="0"/>
          </a:p>
        </p:txBody>
      </p:sp>
      <p:sp>
        <p:nvSpPr>
          <p:cNvPr id="66" name="Rectangle 65"/>
          <p:cNvSpPr/>
          <p:nvPr/>
        </p:nvSpPr>
        <p:spPr>
          <a:xfrm>
            <a:off x="6172200" y="3429000"/>
            <a:ext cx="2590800" cy="12573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Box</a:t>
            </a:r>
            <a:endParaRPr lang="en-US" dirty="0"/>
          </a:p>
        </p:txBody>
      </p:sp>
      <p:graphicFrame>
        <p:nvGraphicFramePr>
          <p:cNvPr id="67" name="Object 66"/>
          <p:cNvGraphicFramePr>
            <a:graphicFrameLocks noChangeAspect="1"/>
          </p:cNvGraphicFramePr>
          <p:nvPr/>
        </p:nvGraphicFramePr>
        <p:xfrm>
          <a:off x="5181600" y="3886200"/>
          <a:ext cx="609600" cy="3657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01" name="Equation" r:id="rId8" imgW="190440" imgH="152280" progId="Equation.3">
                  <p:embed/>
                </p:oleObj>
              </mc:Choice>
              <mc:Fallback>
                <p:oleObj name="Equation" r:id="rId8" imgW="190440" imgH="1522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3886200"/>
                        <a:ext cx="609600" cy="3657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Shear matrix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62000" y="3886200"/>
            <a:ext cx="2895600" cy="119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762000" y="3886200"/>
            <a:ext cx="609600" cy="119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 flipH="1" flipV="1">
            <a:off x="-496293" y="2629099"/>
            <a:ext cx="2515791" cy="794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 flipH="1" flipV="1">
            <a:off x="534194" y="3657401"/>
            <a:ext cx="4572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 flipH="1" flipV="1">
            <a:off x="113605" y="2628801"/>
            <a:ext cx="251519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 flipH="1" flipV="1">
            <a:off x="723106" y="2628106"/>
            <a:ext cx="2514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 flipH="1" flipV="1">
            <a:off x="1332805" y="2628801"/>
            <a:ext cx="251519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 flipH="1" flipV="1">
            <a:off x="1942405" y="2628801"/>
            <a:ext cx="251519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762000" y="3429000"/>
            <a:ext cx="2895600" cy="11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62000" y="2971800"/>
            <a:ext cx="2895600" cy="11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62000" y="2514600"/>
            <a:ext cx="2895600" cy="11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762000" y="2057400"/>
            <a:ext cx="2895600" cy="11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762000" y="1600200"/>
            <a:ext cx="2895600" cy="11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914400" y="382905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90" name="TextBox 89"/>
          <p:cNvSpPr txBox="1"/>
          <p:nvPr/>
        </p:nvSpPr>
        <p:spPr>
          <a:xfrm>
            <a:off x="533400" y="35433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91" name="TextBox 90"/>
          <p:cNvSpPr txBox="1"/>
          <p:nvPr/>
        </p:nvSpPr>
        <p:spPr>
          <a:xfrm>
            <a:off x="533400" y="3837801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</a:t>
            </a:r>
            <a:endParaRPr lang="en-US" dirty="0"/>
          </a:p>
        </p:txBody>
      </p:sp>
      <p:sp>
        <p:nvSpPr>
          <p:cNvPr id="92" name="Oval 91"/>
          <p:cNvSpPr/>
          <p:nvPr/>
        </p:nvSpPr>
        <p:spPr>
          <a:xfrm>
            <a:off x="685800" y="2914650"/>
            <a:ext cx="152400" cy="114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TextBox 92"/>
          <p:cNvSpPr txBox="1"/>
          <p:nvPr/>
        </p:nvSpPr>
        <p:spPr>
          <a:xfrm>
            <a:off x="457200" y="2923401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graphicFrame>
        <p:nvGraphicFramePr>
          <p:cNvPr id="159" name="Object 158"/>
          <p:cNvGraphicFramePr>
            <a:graphicFrameLocks noChangeAspect="1"/>
          </p:cNvGraphicFramePr>
          <p:nvPr/>
        </p:nvGraphicFramePr>
        <p:xfrm>
          <a:off x="4510088" y="1600200"/>
          <a:ext cx="3605212" cy="6346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46" name="Equation" r:id="rId4" imgW="2057400" imgH="482400" progId="Equation.3">
                  <p:embed/>
                </p:oleObj>
              </mc:Choice>
              <mc:Fallback>
                <p:oleObj name="Equation" r:id="rId4" imgW="2057400" imgH="4824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0088" y="1600200"/>
                        <a:ext cx="3605212" cy="6346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Oval 36"/>
          <p:cNvSpPr/>
          <p:nvPr/>
        </p:nvSpPr>
        <p:spPr>
          <a:xfrm>
            <a:off x="1905000" y="2914650"/>
            <a:ext cx="152400" cy="114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1905000" y="2980551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P’</a:t>
            </a:r>
            <a:endParaRPr lang="en-US" dirty="0"/>
          </a:p>
        </p:txBody>
      </p:sp>
      <p:graphicFrame>
        <p:nvGraphicFramePr>
          <p:cNvPr id="92168" name="Object 8"/>
          <p:cNvGraphicFramePr>
            <a:graphicFrameLocks noChangeAspect="1"/>
          </p:cNvGraphicFramePr>
          <p:nvPr/>
        </p:nvGraphicFramePr>
        <p:xfrm>
          <a:off x="4665664" y="2474119"/>
          <a:ext cx="3297237" cy="6012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47" name="Equation" r:id="rId6" imgW="1879560" imgH="457200" progId="Equation.3">
                  <p:embed/>
                </p:oleObj>
              </mc:Choice>
              <mc:Fallback>
                <p:oleObj name="Equation" r:id="rId6" imgW="1879560" imgH="4572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5664" y="2474119"/>
                        <a:ext cx="3297237" cy="6012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6" name="Straight Arrow Connector 35"/>
          <p:cNvCxnSpPr/>
          <p:nvPr/>
        </p:nvCxnSpPr>
        <p:spPr>
          <a:xfrm>
            <a:off x="762000" y="2971800"/>
            <a:ext cx="1219200" cy="1191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/>
          <p:cNvSpPr/>
          <p:nvPr/>
        </p:nvSpPr>
        <p:spPr>
          <a:xfrm>
            <a:off x="685800" y="3371850"/>
            <a:ext cx="152400" cy="114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457200" y="3380601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56" name="Oval 55"/>
          <p:cNvSpPr/>
          <p:nvPr/>
        </p:nvSpPr>
        <p:spPr>
          <a:xfrm>
            <a:off x="1295400" y="3371850"/>
            <a:ext cx="152400" cy="114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/>
          <p:cNvSpPr txBox="1"/>
          <p:nvPr/>
        </p:nvSpPr>
        <p:spPr>
          <a:xfrm>
            <a:off x="1295400" y="3437751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Q’</a:t>
            </a:r>
            <a:endParaRPr lang="en-US" dirty="0"/>
          </a:p>
        </p:txBody>
      </p:sp>
      <p:cxnSp>
        <p:nvCxnSpPr>
          <p:cNvPr id="58" name="Straight Arrow Connector 57"/>
          <p:cNvCxnSpPr/>
          <p:nvPr/>
        </p:nvCxnSpPr>
        <p:spPr>
          <a:xfrm>
            <a:off x="762000" y="3429000"/>
            <a:ext cx="609600" cy="1191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4267200" y="3771900"/>
            <a:ext cx="7620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Box</a:t>
            </a:r>
            <a:endParaRPr lang="en-US" dirty="0"/>
          </a:p>
        </p:txBody>
      </p:sp>
      <p:sp>
        <p:nvSpPr>
          <p:cNvPr id="48" name="Freeform 47"/>
          <p:cNvSpPr/>
          <p:nvPr/>
        </p:nvSpPr>
        <p:spPr>
          <a:xfrm>
            <a:off x="6172200" y="3771900"/>
            <a:ext cx="1524000" cy="575310"/>
          </a:xfrm>
          <a:custGeom>
            <a:avLst/>
            <a:gdLst>
              <a:gd name="connsiteX0" fmla="*/ 0 w 762000"/>
              <a:gd name="connsiteY0" fmla="*/ 0 h 762000"/>
              <a:gd name="connsiteX1" fmla="*/ 762000 w 762000"/>
              <a:gd name="connsiteY1" fmla="*/ 0 h 762000"/>
              <a:gd name="connsiteX2" fmla="*/ 762000 w 762000"/>
              <a:gd name="connsiteY2" fmla="*/ 762000 h 762000"/>
              <a:gd name="connsiteX3" fmla="*/ 0 w 762000"/>
              <a:gd name="connsiteY3" fmla="*/ 762000 h 762000"/>
              <a:gd name="connsiteX4" fmla="*/ 0 w 762000"/>
              <a:gd name="connsiteY4" fmla="*/ 0 h 762000"/>
              <a:gd name="connsiteX0" fmla="*/ 0 w 1676400"/>
              <a:gd name="connsiteY0" fmla="*/ 0 h 762000"/>
              <a:gd name="connsiteX1" fmla="*/ 1676400 w 1676400"/>
              <a:gd name="connsiteY1" fmla="*/ 0 h 762000"/>
              <a:gd name="connsiteX2" fmla="*/ 762000 w 1676400"/>
              <a:gd name="connsiteY2" fmla="*/ 762000 h 762000"/>
              <a:gd name="connsiteX3" fmla="*/ 0 w 1676400"/>
              <a:gd name="connsiteY3" fmla="*/ 762000 h 762000"/>
              <a:gd name="connsiteX4" fmla="*/ 0 w 1676400"/>
              <a:gd name="connsiteY4" fmla="*/ 0 h 762000"/>
              <a:gd name="connsiteX0" fmla="*/ 762000 w 1676400"/>
              <a:gd name="connsiteY0" fmla="*/ 0 h 889000"/>
              <a:gd name="connsiteX1" fmla="*/ 1676400 w 1676400"/>
              <a:gd name="connsiteY1" fmla="*/ 0 h 889000"/>
              <a:gd name="connsiteX2" fmla="*/ 762000 w 1676400"/>
              <a:gd name="connsiteY2" fmla="*/ 762000 h 889000"/>
              <a:gd name="connsiteX3" fmla="*/ 0 w 1676400"/>
              <a:gd name="connsiteY3" fmla="*/ 762000 h 889000"/>
              <a:gd name="connsiteX4" fmla="*/ 762000 w 1676400"/>
              <a:gd name="connsiteY4" fmla="*/ 0 h 889000"/>
              <a:gd name="connsiteX0" fmla="*/ 762000 w 1676400"/>
              <a:gd name="connsiteY0" fmla="*/ 0 h 772622"/>
              <a:gd name="connsiteX1" fmla="*/ 1676400 w 1676400"/>
              <a:gd name="connsiteY1" fmla="*/ 0 h 772622"/>
              <a:gd name="connsiteX2" fmla="*/ 762000 w 1676400"/>
              <a:gd name="connsiteY2" fmla="*/ 762000 h 772622"/>
              <a:gd name="connsiteX3" fmla="*/ 0 w 1676400"/>
              <a:gd name="connsiteY3" fmla="*/ 762000 h 772622"/>
              <a:gd name="connsiteX4" fmla="*/ 762000 w 1676400"/>
              <a:gd name="connsiteY4" fmla="*/ 0 h 772622"/>
              <a:gd name="connsiteX0" fmla="*/ 762000 w 1524000"/>
              <a:gd name="connsiteY0" fmla="*/ 0 h 772622"/>
              <a:gd name="connsiteX1" fmla="*/ 1524000 w 1524000"/>
              <a:gd name="connsiteY1" fmla="*/ 0 h 772622"/>
              <a:gd name="connsiteX2" fmla="*/ 762000 w 1524000"/>
              <a:gd name="connsiteY2" fmla="*/ 762000 h 772622"/>
              <a:gd name="connsiteX3" fmla="*/ 0 w 1524000"/>
              <a:gd name="connsiteY3" fmla="*/ 762000 h 772622"/>
              <a:gd name="connsiteX4" fmla="*/ 762000 w 1524000"/>
              <a:gd name="connsiteY4" fmla="*/ 0 h 772622"/>
              <a:gd name="connsiteX0" fmla="*/ 762000 w 1524000"/>
              <a:gd name="connsiteY0" fmla="*/ 0 h 767080"/>
              <a:gd name="connsiteX1" fmla="*/ 1524000 w 1524000"/>
              <a:gd name="connsiteY1" fmla="*/ 0 h 767080"/>
              <a:gd name="connsiteX2" fmla="*/ 762000 w 1524000"/>
              <a:gd name="connsiteY2" fmla="*/ 762000 h 767080"/>
              <a:gd name="connsiteX3" fmla="*/ 0 w 1524000"/>
              <a:gd name="connsiteY3" fmla="*/ 762000 h 767080"/>
              <a:gd name="connsiteX4" fmla="*/ 762000 w 1524000"/>
              <a:gd name="connsiteY4" fmla="*/ 0 h 767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24000" h="767080">
                <a:moveTo>
                  <a:pt x="762000" y="0"/>
                </a:moveTo>
                <a:lnTo>
                  <a:pt x="1524000" y="0"/>
                </a:lnTo>
                <a:lnTo>
                  <a:pt x="762000" y="762000"/>
                </a:lnTo>
                <a:cubicBezTo>
                  <a:pt x="508000" y="762000"/>
                  <a:pt x="404552" y="767080"/>
                  <a:pt x="0" y="762000"/>
                </a:cubicBezTo>
                <a:lnTo>
                  <a:pt x="762000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Box</a:t>
            </a:r>
            <a:endParaRPr lang="en-US" dirty="0"/>
          </a:p>
        </p:txBody>
      </p:sp>
      <p:graphicFrame>
        <p:nvGraphicFramePr>
          <p:cNvPr id="49" name="Object 48"/>
          <p:cNvGraphicFramePr>
            <a:graphicFrameLocks noChangeAspect="1"/>
          </p:cNvGraphicFramePr>
          <p:nvPr/>
        </p:nvGraphicFramePr>
        <p:xfrm>
          <a:off x="5181600" y="3886200"/>
          <a:ext cx="609600" cy="3657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48" name="Equation" r:id="rId8" imgW="190440" imgH="152280" progId="Equation.3">
                  <p:embed/>
                </p:oleObj>
              </mc:Choice>
              <mc:Fallback>
                <p:oleObj name="Equation" r:id="rId8" imgW="190440" imgH="1522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3886200"/>
                        <a:ext cx="609600" cy="3657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Transforms </a:t>
            </a:r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309563" y="1714500"/>
          <a:ext cx="2128837" cy="1314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88" name="Equation" r:id="rId4" imgW="1384200" imgH="888840" progId="Equation.3">
                  <p:embed/>
                </p:oleObj>
              </mc:Choice>
              <mc:Fallback>
                <p:oleObj name="Equation" r:id="rId4" imgW="1384200" imgH="8888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563" y="1714500"/>
                        <a:ext cx="2128837" cy="1314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60" name="Object 4"/>
          <p:cNvGraphicFramePr>
            <a:graphicFrameLocks noChangeAspect="1"/>
          </p:cNvGraphicFramePr>
          <p:nvPr/>
        </p:nvGraphicFramePr>
        <p:xfrm>
          <a:off x="3135314" y="1485901"/>
          <a:ext cx="5538787" cy="6893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89" name="Equation" r:id="rId6" imgW="2908080" imgH="482400" progId="Equation.3">
                  <p:embed/>
                </p:oleObj>
              </mc:Choice>
              <mc:Fallback>
                <p:oleObj name="Equation" r:id="rId6" imgW="2908080" imgH="4824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5314" y="1485901"/>
                        <a:ext cx="5538787" cy="6893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61" name="Object 5"/>
          <p:cNvGraphicFramePr>
            <a:graphicFrameLocks noChangeAspect="1"/>
          </p:cNvGraphicFramePr>
          <p:nvPr/>
        </p:nvGraphicFramePr>
        <p:xfrm>
          <a:off x="3657601" y="2457450"/>
          <a:ext cx="4665663" cy="10156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90" name="Equation" r:id="rId8" imgW="2450880" imgH="711000" progId="Equation.3">
                  <p:embed/>
                </p:oleObj>
              </mc:Choice>
              <mc:Fallback>
                <p:oleObj name="Equation" r:id="rId8" imgW="2450880" imgH="7110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1" y="2457450"/>
                        <a:ext cx="4665663" cy="10156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62" name="Object 6"/>
          <p:cNvGraphicFramePr>
            <a:graphicFrameLocks noChangeAspect="1"/>
          </p:cNvGraphicFramePr>
          <p:nvPr/>
        </p:nvGraphicFramePr>
        <p:xfrm>
          <a:off x="3082926" y="3657600"/>
          <a:ext cx="5368925" cy="10156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91" name="Equation" r:id="rId10" imgW="2819160" imgH="711000" progId="Equation.3">
                  <p:embed/>
                </p:oleObj>
              </mc:Choice>
              <mc:Fallback>
                <p:oleObj name="Equation" r:id="rId10" imgW="2819160" imgH="7110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2926" y="3657600"/>
                        <a:ext cx="5368925" cy="10156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63" name="Object 7"/>
          <p:cNvGraphicFramePr>
            <a:graphicFrameLocks noChangeAspect="1"/>
          </p:cNvGraphicFramePr>
          <p:nvPr/>
        </p:nvGraphicFramePr>
        <p:xfrm>
          <a:off x="346076" y="4343400"/>
          <a:ext cx="1800225" cy="2488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92" name="Equation" r:id="rId12" imgW="901440" imgH="164880" progId="Equation.3">
                  <p:embed/>
                </p:oleObj>
              </mc:Choice>
              <mc:Fallback>
                <p:oleObj name="Equation" r:id="rId12" imgW="901440" imgH="1648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076" y="4343400"/>
                        <a:ext cx="1800225" cy="24884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64" name="Object 8"/>
          <p:cNvGraphicFramePr>
            <a:graphicFrameLocks noChangeAspect="1"/>
          </p:cNvGraphicFramePr>
          <p:nvPr/>
        </p:nvGraphicFramePr>
        <p:xfrm>
          <a:off x="304800" y="3964782"/>
          <a:ext cx="1773238" cy="2702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93" name="Equation" r:id="rId14" imgW="901440" imgH="177480" progId="Equation.3">
                  <p:embed/>
                </p:oleObj>
              </mc:Choice>
              <mc:Fallback>
                <p:oleObj name="Equation" r:id="rId14" imgW="901440" imgH="177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3964782"/>
                        <a:ext cx="1773238" cy="2702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66" name="Object 10"/>
          <p:cNvGraphicFramePr>
            <a:graphicFrameLocks noChangeAspect="1"/>
          </p:cNvGraphicFramePr>
          <p:nvPr/>
        </p:nvGraphicFramePr>
        <p:xfrm>
          <a:off x="304801" y="3600450"/>
          <a:ext cx="2792413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94" name="Equation" r:id="rId16" imgW="1396800" imgH="203040" progId="Equation.3">
                  <p:embed/>
                </p:oleObj>
              </mc:Choice>
              <mc:Fallback>
                <p:oleObj name="Equation" r:id="rId16" imgW="1396800" imgH="20304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1" y="3600450"/>
                        <a:ext cx="2792413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6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6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6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3129</TotalTime>
  <Words>861</Words>
  <Application>Microsoft Office PowerPoint</Application>
  <PresentationFormat>On-screen Show (16:9)</PresentationFormat>
  <Paragraphs>175</Paragraphs>
  <Slides>15</Slides>
  <Notes>12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Median</vt:lpstr>
      <vt:lpstr>Equation</vt:lpstr>
      <vt:lpstr>UW Extension  Certificate Program in Game Development   2nd quarter: Advanced Graphics</vt:lpstr>
      <vt:lpstr>Goals</vt:lpstr>
      <vt:lpstr>Vectors</vt:lpstr>
      <vt:lpstr>Matrices</vt:lpstr>
      <vt:lpstr>Translation vector</vt:lpstr>
      <vt:lpstr>Rotation matrix</vt:lpstr>
      <vt:lpstr>Scale matrix</vt:lpstr>
      <vt:lpstr>Shear matrix</vt:lpstr>
      <vt:lpstr>Transforms </vt:lpstr>
      <vt:lpstr>Algebra</vt:lpstr>
      <vt:lpstr>Reference frames</vt:lpstr>
      <vt:lpstr>Reference frames</vt:lpstr>
      <vt:lpstr>Reference frames</vt:lpstr>
      <vt:lpstr>Transform “sandwich”</vt:lpstr>
      <vt:lpstr>lerp (Linear intERPolation)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JCAB</dc:creator>
  <cp:lastModifiedBy>JCAB</cp:lastModifiedBy>
  <cp:revision>279</cp:revision>
  <dcterms:created xsi:type="dcterms:W3CDTF">2007-12-02T23:11:43Z</dcterms:created>
  <dcterms:modified xsi:type="dcterms:W3CDTF">2011-02-17T06:13:21Z</dcterms:modified>
</cp:coreProperties>
</file>