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6" r:id="rId4"/>
    <p:sldId id="272" r:id="rId5"/>
    <p:sldId id="273" r:id="rId6"/>
    <p:sldId id="267" r:id="rId7"/>
    <p:sldId id="268" r:id="rId8"/>
    <p:sldId id="269" r:id="rId9"/>
    <p:sldId id="270" r:id="rId10"/>
    <p:sldId id="271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3" autoAdjust="0"/>
    <p:restoredTop sz="81852" autoAdjust="0"/>
  </p:normalViewPr>
  <p:slideViewPr>
    <p:cSldViewPr>
      <p:cViewPr>
        <p:scale>
          <a:sx n="100" d="100"/>
          <a:sy n="100" d="100"/>
        </p:scale>
        <p:origin x="-996" y="-61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01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Euler_method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en.wikipedia.org/wiki/File:Midpoint_method_illustration.p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2/27/Tidal-forces-calculated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Particle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sprite-like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169152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Groups of crisscrossed quads</a:t>
            </a:r>
          </a:p>
          <a:p>
            <a:pPr lvl="1"/>
            <a:r>
              <a:rPr lang="en-US" dirty="0" smtClean="0"/>
              <a:t>Provide more volume</a:t>
            </a:r>
          </a:p>
          <a:p>
            <a:r>
              <a:rPr lang="en-US" dirty="0" smtClean="0"/>
              <a:t>Axis sprites</a:t>
            </a:r>
          </a:p>
          <a:p>
            <a:pPr lvl="1"/>
            <a:r>
              <a:rPr lang="en-US" dirty="0" smtClean="0"/>
              <a:t>Defined on two points</a:t>
            </a:r>
          </a:p>
          <a:p>
            <a:pPr lvl="1"/>
            <a:r>
              <a:rPr lang="en-US" dirty="0" smtClean="0"/>
              <a:t>Faces the camera, pivoting on axis</a:t>
            </a:r>
          </a:p>
          <a:p>
            <a:r>
              <a:rPr lang="en-US" dirty="0" err="1" smtClean="0"/>
              <a:t>Criscrossed</a:t>
            </a:r>
            <a:r>
              <a:rPr lang="en-US" dirty="0" smtClean="0"/>
              <a:t> beams</a:t>
            </a:r>
          </a:p>
          <a:p>
            <a:pPr lvl="1"/>
            <a:r>
              <a:rPr lang="en-US" dirty="0" smtClean="0"/>
              <a:t>Two or more axis sprites, not facing the camera</a:t>
            </a:r>
          </a:p>
          <a:p>
            <a:pPr lvl="1"/>
            <a:r>
              <a:rPr lang="en-US" dirty="0" smtClean="0"/>
              <a:t>Sharing same axis</a:t>
            </a:r>
          </a:p>
          <a:p>
            <a:pPr lvl="1"/>
            <a:r>
              <a:rPr lang="en-US" dirty="0" smtClean="0"/>
              <a:t>Also provides volume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47622" y="25106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47740" y="176033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grpSp>
        <p:nvGrpSpPr>
          <p:cNvPr id="14" name="Group 13"/>
          <p:cNvGrpSpPr/>
          <p:nvPr/>
        </p:nvGrpSpPr>
        <p:grpSpPr>
          <a:xfrm rot="3701170">
            <a:off x="6952422" y="1139862"/>
            <a:ext cx="1219200" cy="1981200"/>
            <a:chOff x="6400800" y="2591594"/>
            <a:chExt cx="1219200" cy="1981200"/>
          </a:xfrm>
        </p:grpSpPr>
        <p:sp>
          <p:nvSpPr>
            <p:cNvPr id="15" name="Trapezoid 14"/>
            <p:cNvSpPr/>
            <p:nvPr/>
          </p:nvSpPr>
          <p:spPr>
            <a:xfrm>
              <a:off x="6400800" y="2895600"/>
              <a:ext cx="1219200" cy="1447800"/>
            </a:xfrm>
            <a:prstGeom prst="trapezoi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 flipH="1" flipV="1">
              <a:off x="6019800" y="3581400"/>
              <a:ext cx="198120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6968735" y="4298746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970644" y="2849217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315200" y="2812018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Axis sprite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the basic math of particle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how to render them with sprites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system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Particles are driven by </a:t>
            </a:r>
            <a:r>
              <a:rPr lang="en-US" dirty="0" smtClean="0"/>
              <a:t>simple </a:t>
            </a:r>
            <a:r>
              <a:rPr lang="en-US" dirty="0" smtClean="0"/>
              <a:t>physics </a:t>
            </a:r>
            <a:r>
              <a:rPr lang="en-US" dirty="0" smtClean="0"/>
              <a:t>simulation</a:t>
            </a:r>
          </a:p>
          <a:p>
            <a:pPr lvl="1"/>
            <a:r>
              <a:rPr lang="en-US" dirty="0" smtClean="0"/>
              <a:t>Often use just Euler integration</a:t>
            </a:r>
            <a:endParaRPr lang="en-US" dirty="0" smtClean="0"/>
          </a:p>
          <a:p>
            <a:r>
              <a:rPr lang="en-US" dirty="0" smtClean="0"/>
              <a:t>Data per-particle:</a:t>
            </a:r>
            <a:endParaRPr lang="en-US" dirty="0" smtClean="0"/>
          </a:p>
          <a:p>
            <a:pPr lvl="1"/>
            <a:r>
              <a:rPr lang="en-US" dirty="0" smtClean="0"/>
              <a:t>Position and velocity</a:t>
            </a:r>
            <a:endParaRPr lang="en-US" dirty="0" smtClean="0"/>
          </a:p>
          <a:p>
            <a:pPr lvl="1"/>
            <a:r>
              <a:rPr lang="en-US" dirty="0" smtClean="0"/>
              <a:t>Mass (often elided, all particles have the same)</a:t>
            </a:r>
            <a:endParaRPr lang="en-US" dirty="0" smtClean="0"/>
          </a:p>
          <a:p>
            <a:pPr lvl="1"/>
            <a:r>
              <a:rPr lang="en-US" dirty="0" smtClean="0"/>
              <a:t>Age (particles must die)</a:t>
            </a:r>
            <a:endParaRPr lang="en-US" dirty="0" smtClean="0"/>
          </a:p>
          <a:p>
            <a:pPr lvl="1"/>
            <a:r>
              <a:rPr lang="en-US" dirty="0" smtClean="0"/>
              <a:t>Visuals (color, texture, transparency)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Particle system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Simplest way to implement them is iteratively:</a:t>
            </a:r>
          </a:p>
          <a:p>
            <a:pPr lvl="2">
              <a:buNone/>
            </a:pPr>
            <a:r>
              <a:rPr lang="en-US" b="1" dirty="0" smtClean="0">
                <a:solidFill>
                  <a:srgbClr val="00007F"/>
                </a:solidFill>
                <a:latin typeface="Lucida Console"/>
              </a:rPr>
              <a:t>for</a:t>
            </a:r>
            <a:r>
              <a:rPr lang="en-US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Lucida Console"/>
              </a:rPr>
              <a:t>each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/>
              </a:rPr>
              <a:t>particle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smtClean="0">
                <a:solidFill>
                  <a:srgbClr val="7F007F"/>
                </a:solidFill>
                <a:latin typeface="Lucida Console"/>
              </a:rPr>
              <a:t>'p'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b="1" dirty="0" smtClean="0">
              <a:solidFill>
                <a:srgbClr val="808080"/>
              </a:solidFill>
              <a:latin typeface="Lucida Console"/>
            </a:endParaRPr>
          </a:p>
          <a:p>
            <a:pPr lvl="2">
              <a:buNone/>
            </a:pP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{</a:t>
            </a:r>
            <a:endParaRPr lang="en-US" b="1" dirty="0" smtClean="0">
              <a:solidFill>
                <a:srgbClr val="808080"/>
              </a:solidFill>
              <a:latin typeface="Lucida Console"/>
            </a:endParaRPr>
          </a:p>
          <a:p>
            <a:pPr lvl="2">
              <a:buNone/>
            </a:pP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Lucida Console"/>
              </a:rPr>
              <a:t>Force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CalculateForce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Pos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,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Vel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);</a:t>
            </a:r>
            <a:endParaRPr lang="en-US" b="1" dirty="0">
              <a:solidFill>
                <a:srgbClr val="808080"/>
              </a:solidFill>
              <a:latin typeface="Lucida Console"/>
            </a:endParaRPr>
          </a:p>
          <a:p>
            <a:pPr lvl="2">
              <a:buNone/>
            </a:pPr>
            <a:r>
              <a:rPr lang="en-US" dirty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Accel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/>
              </a:rPr>
              <a:t>Force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>
                <a:solidFill>
                  <a:srgbClr val="7F3F1F"/>
                </a:solidFill>
                <a:latin typeface="Lucida Console"/>
              </a:rPr>
              <a:t>/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Mass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;</a:t>
            </a:r>
          </a:p>
          <a:p>
            <a:pPr lvl="2">
              <a:buNone/>
            </a:pP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Pos</a:t>
            </a:r>
            <a:r>
              <a:rPr lang="en-US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Vel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;</a:t>
            </a:r>
          </a:p>
          <a:p>
            <a:pPr lvl="2">
              <a:buNone/>
            </a:pP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Vel</a:t>
            </a:r>
            <a:r>
              <a:rPr lang="en-US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Accel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;</a:t>
            </a:r>
          </a:p>
          <a:p>
            <a:pPr lvl="2">
              <a:buNone/>
            </a:pP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Age</a:t>
            </a:r>
            <a:r>
              <a:rPr lang="en-US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/>
              </a:rPr>
              <a:t>1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;</a:t>
            </a:r>
          </a:p>
          <a:p>
            <a:pPr lvl="2">
              <a:buNone/>
            </a:pP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}</a:t>
            </a:r>
            <a:endParaRPr lang="en-US" b="1" dirty="0" smtClean="0">
              <a:solidFill>
                <a:srgbClr val="808080"/>
              </a:solidFill>
              <a:latin typeface="Lucida Console"/>
            </a:endParaRPr>
          </a:p>
          <a:p>
            <a:pPr lvl="1"/>
            <a:r>
              <a:rPr lang="en-US" dirty="0" smtClean="0"/>
              <a:t>Do for every particle, every </a:t>
            </a:r>
            <a:r>
              <a:rPr lang="en-US" dirty="0" smtClean="0"/>
              <a:t>frame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245352" cy="33718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Euler’s method isn’t very stable with non-trivial forces</a:t>
            </a:r>
          </a:p>
          <a:p>
            <a:r>
              <a:rPr lang="en-US" dirty="0" smtClean="0"/>
              <a:t>A better method is midpoint integration</a:t>
            </a:r>
          </a:p>
          <a:p>
            <a:pPr lvl="2">
              <a:buNone/>
            </a:pP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b="1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Pos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+=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dirty="0" err="1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Lucida Console"/>
              </a:rPr>
              <a:t>Vel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</a:t>
            </a:r>
            <a:r>
              <a:rPr lang="en-US" dirty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/>
              </a:rPr>
              <a:t>Accel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/</a:t>
            </a:r>
            <a:r>
              <a:rPr lang="en-US" b="1" dirty="0">
                <a:solidFill>
                  <a:srgbClr val="007F7F"/>
                </a:solidFill>
                <a:latin typeface="Lucida Console"/>
              </a:rPr>
              <a:t>2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;</a:t>
            </a:r>
            <a:endParaRPr lang="en-US" b="1" dirty="0" smtClean="0">
              <a:solidFill>
                <a:srgbClr val="808080"/>
              </a:solidFill>
              <a:latin typeface="Lucida Console"/>
            </a:endParaRPr>
          </a:p>
          <a:p>
            <a:pPr lvl="2">
              <a:buNone/>
            </a:pP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p</a:t>
            </a:r>
            <a:r>
              <a:rPr lang="en-US" b="1" dirty="0" err="1" smtClean="0">
                <a:solidFill>
                  <a:srgbClr val="7F3F1F"/>
                </a:solidFill>
                <a:latin typeface="Lucida Console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Vel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b="1" dirty="0">
                <a:solidFill>
                  <a:srgbClr val="7F3F1F"/>
                </a:solidFill>
                <a:latin typeface="Lucida Console"/>
              </a:rPr>
              <a:t>+=</a:t>
            </a:r>
            <a:r>
              <a:rPr lang="en-US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Console"/>
              </a:rPr>
              <a:t>Accel</a:t>
            </a:r>
            <a:r>
              <a:rPr lang="en-US" b="1" dirty="0" smtClean="0">
                <a:solidFill>
                  <a:srgbClr val="7F3F1F"/>
                </a:solidFill>
                <a:latin typeface="Lucida Console"/>
              </a:rPr>
              <a:t>;</a:t>
            </a:r>
            <a:endParaRPr lang="en-US" b="1" dirty="0" smtClean="0">
              <a:solidFill>
                <a:srgbClr val="808080"/>
              </a:solidFill>
              <a:latin typeface="Lucida Console"/>
            </a:endParaRPr>
          </a:p>
          <a:p>
            <a:r>
              <a:rPr lang="en-US" dirty="0" smtClean="0"/>
              <a:t>Can also use: </a:t>
            </a:r>
            <a:r>
              <a:rPr lang="en-US" dirty="0" err="1" smtClean="0"/>
              <a:t>Runge-Kutta</a:t>
            </a:r>
            <a:endParaRPr lang="en-US" dirty="0" smtClean="0"/>
          </a:p>
          <a:p>
            <a:pPr lvl="1"/>
            <a:r>
              <a:rPr lang="en-US" dirty="0" smtClean="0"/>
              <a:t>Must </a:t>
            </a:r>
            <a:r>
              <a:rPr lang="en-US" dirty="0" smtClean="0"/>
              <a:t>calculate the forces multiple </a:t>
            </a:r>
            <a:r>
              <a:rPr lang="en-US" dirty="0" smtClean="0"/>
              <a:t>times</a:t>
            </a:r>
          </a:p>
          <a:p>
            <a:pPr lvl="1"/>
            <a:r>
              <a:rPr lang="en-US" dirty="0" smtClean="0"/>
              <a:t>More expensive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 descr="http://upload.wikimedia.org/wikipedia/commons/thumb/a/ae/Euler_method.png/220px-Euler_method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276350"/>
            <a:ext cx="1879600" cy="1470026"/>
          </a:xfrm>
          <a:prstGeom prst="rect">
            <a:avLst/>
          </a:prstGeom>
          <a:noFill/>
        </p:spPr>
      </p:pic>
      <p:pic>
        <p:nvPicPr>
          <p:cNvPr id="1028" name="Picture 4" descr="http://upload.wikimedia.org/wikipedia/commons/thumb/3/39/Midpoint_method_illustration.png/220px-Midpoint_method_illustration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3105150"/>
            <a:ext cx="1879600" cy="168275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96200" y="3867150"/>
            <a:ext cx="990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midpoint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772400" y="2114550"/>
            <a:ext cx="6303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may need particles to interact with geometry</a:t>
            </a:r>
          </a:p>
          <a:p>
            <a:r>
              <a:rPr lang="en-US" dirty="0" smtClean="0"/>
              <a:t>The particle describes a path (straight line or not)</a:t>
            </a:r>
          </a:p>
          <a:p>
            <a:pPr lvl="1"/>
            <a:r>
              <a:rPr lang="en-US" dirty="0" smtClean="0"/>
              <a:t>Intersection of line segment with geometry</a:t>
            </a:r>
          </a:p>
          <a:p>
            <a:pPr lvl="1"/>
            <a:r>
              <a:rPr lang="en-US" dirty="0" smtClean="0"/>
              <a:t>Record the </a:t>
            </a:r>
            <a:r>
              <a:rPr lang="en-US" b="1" dirty="0" smtClean="0"/>
              <a:t>position and normal </a:t>
            </a:r>
            <a:r>
              <a:rPr lang="en-US" dirty="0" smtClean="0"/>
              <a:t>at the collision point</a:t>
            </a:r>
          </a:p>
          <a:p>
            <a:r>
              <a:rPr lang="en-US" dirty="0" smtClean="0"/>
              <a:t>Then, there must be a reaction when colliding</a:t>
            </a:r>
          </a:p>
          <a:p>
            <a:pPr lvl="1"/>
            <a:r>
              <a:rPr lang="en-US" dirty="0" smtClean="0"/>
              <a:t>Bounce back: </a:t>
            </a:r>
            <a:r>
              <a:rPr lang="en-US" dirty="0" err="1" smtClean="0"/>
              <a:t>V</a:t>
            </a:r>
            <a:r>
              <a:rPr lang="en-US" baseline="30000" dirty="0" err="1" smtClean="0"/>
              <a:t>r</a:t>
            </a:r>
            <a:r>
              <a:rPr lang="en-US"/>
              <a:t> = </a:t>
            </a:r>
            <a:r>
              <a:rPr lang="en-US" smtClean="0"/>
              <a:t>V + </a:t>
            </a:r>
            <a:r>
              <a:rPr lang="en-US" dirty="0" smtClean="0"/>
              <a:t>2*dot(V,N)*N (pure reflection)</a:t>
            </a:r>
          </a:p>
          <a:p>
            <a:pPr lvl="1"/>
            <a:r>
              <a:rPr lang="en-US" dirty="0" smtClean="0"/>
              <a:t>Better method: calculate two segments, before/after</a:t>
            </a:r>
          </a:p>
          <a:p>
            <a:r>
              <a:rPr lang="en-US" dirty="0" smtClean="0"/>
              <a:t>Beware of monsters: multiple collisions, twitching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Force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016753" cy="33718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Forces dependent on the position</a:t>
            </a:r>
          </a:p>
          <a:p>
            <a:r>
              <a:rPr lang="en-US" dirty="0" smtClean="0"/>
              <a:t>Can </a:t>
            </a:r>
            <a:r>
              <a:rPr lang="en-US" dirty="0" smtClean="0"/>
              <a:t>be stored in </a:t>
            </a:r>
            <a:r>
              <a:rPr lang="en-US" dirty="0" smtClean="0"/>
              <a:t>2D or 3D arrays of vectors</a:t>
            </a:r>
          </a:p>
          <a:p>
            <a:pPr lvl="1"/>
            <a:r>
              <a:rPr lang="en-US" dirty="0" smtClean="0"/>
              <a:t>Like </a:t>
            </a:r>
            <a:r>
              <a:rPr lang="en-US" dirty="0" smtClean="0"/>
              <a:t>images or textures</a:t>
            </a:r>
            <a:endParaRPr lang="en-US" dirty="0" smtClean="0"/>
          </a:p>
          <a:p>
            <a:pPr lvl="1"/>
            <a:r>
              <a:rPr lang="en-US" dirty="0" smtClean="0"/>
              <a:t>Or calculated procedurally from position, using math</a:t>
            </a:r>
          </a:p>
          <a:p>
            <a:pPr lvl="1"/>
            <a:r>
              <a:rPr lang="en-US" dirty="0" smtClean="0"/>
              <a:t>Wind, for </a:t>
            </a:r>
            <a:r>
              <a:rPr lang="en-US" dirty="0" smtClean="0"/>
              <a:t>instance, with whirlwinds and eddies</a:t>
            </a:r>
            <a:endParaRPr lang="en-US" dirty="0"/>
          </a:p>
        </p:txBody>
      </p:sp>
      <p:pic>
        <p:nvPicPr>
          <p:cNvPr id="1026" name="Picture 2" descr="File:Tidal-forces-calculated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1352550"/>
            <a:ext cx="2286000" cy="2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Rendering sprites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5178552" cy="33718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Z-facing shows less distortion</a:t>
            </a:r>
          </a:p>
          <a:p>
            <a:pPr lvl="1"/>
            <a:r>
              <a:rPr lang="en-US" dirty="0" smtClean="0"/>
              <a:t>But other geometry doesn’t</a:t>
            </a:r>
          </a:p>
          <a:p>
            <a:r>
              <a:rPr lang="en-US" dirty="0" smtClean="0"/>
              <a:t>O-facing is more expensive</a:t>
            </a:r>
          </a:p>
          <a:p>
            <a:pPr lvl="1"/>
            <a:r>
              <a:rPr lang="en-US" dirty="0" smtClean="0"/>
              <a:t>Generally not </a:t>
            </a:r>
            <a:r>
              <a:rPr lang="en-US" dirty="0" smtClean="0"/>
              <a:t>worth it</a:t>
            </a:r>
          </a:p>
          <a:p>
            <a:r>
              <a:rPr lang="en-US" dirty="0" smtClean="0"/>
              <a:t>Sprites are represented by:</a:t>
            </a:r>
          </a:p>
          <a:p>
            <a:pPr lvl="1"/>
            <a:r>
              <a:rPr lang="en-US" dirty="0" smtClean="0"/>
              <a:t>Position (P) and size (S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And attributes (color, opacity, texture coordinates…)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4419600" y="2190750"/>
            <a:ext cx="3657600" cy="1828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6248400" y="2190750"/>
            <a:ext cx="3657600" cy="1828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>
            <a:off x="7010400" y="4552950"/>
            <a:ext cx="304800" cy="304800"/>
          </a:xfrm>
          <a:prstGeom prst="arc">
            <a:avLst>
              <a:gd name="adj1" fmla="val 12821412"/>
              <a:gd name="adj2" fmla="val 191639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5943600" y="1733550"/>
            <a:ext cx="6096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43800" y="1655762"/>
            <a:ext cx="685800" cy="1539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57905" y="1123950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Z-facing</a:t>
            </a:r>
          </a:p>
        </p:txBody>
      </p:sp>
      <p:sp>
        <p:nvSpPr>
          <p:cNvPr id="29" name="Oval 28"/>
          <p:cNvSpPr/>
          <p:nvPr/>
        </p:nvSpPr>
        <p:spPr>
          <a:xfrm>
            <a:off x="6211956" y="169710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848600" y="169710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6600" y="47815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6363494" y="4133850"/>
            <a:ext cx="1600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62800" y="37147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91400" y="1123950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O-facing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96000" y="1733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696200" y="166901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248400" y="165735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48400" y="1352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rot="840000">
            <a:off x="7924800" y="1669018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773351">
            <a:off x="7962213" y="138254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Rendering sprites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016752" cy="3371850"/>
          </a:xfrm>
        </p:spPr>
        <p:txBody>
          <a:bodyPr>
            <a:normAutofit/>
          </a:bodyPr>
          <a:lstStyle/>
          <a:p>
            <a:r>
              <a:rPr lang="en-US" dirty="0" smtClean="0"/>
              <a:t>Must find the four corners of the quad</a:t>
            </a:r>
          </a:p>
          <a:p>
            <a:r>
              <a:rPr lang="en-US" dirty="0" smtClean="0"/>
              <a:t>P +/– (S*X) +/– (S*Y)</a:t>
            </a:r>
          </a:p>
          <a:p>
            <a:pPr lvl="1"/>
            <a:r>
              <a:rPr lang="en-US" dirty="0" smtClean="0"/>
              <a:t>X, Y are axis of view space, in world coordinates</a:t>
            </a:r>
          </a:p>
          <a:p>
            <a:pPr lvl="1"/>
            <a:r>
              <a:rPr lang="en-US" dirty="0" smtClean="0"/>
              <a:t>X, Y are the first two columns of the view matrix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239000" y="31043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6096000" y="3180556"/>
            <a:ext cx="2743200" cy="1588"/>
          </a:xfrm>
          <a:prstGeom prst="line">
            <a:avLst/>
          </a:prstGeom>
          <a:ln>
            <a:prstDash val="lg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96000" y="3180556"/>
            <a:ext cx="2743200" cy="1588"/>
          </a:xfrm>
          <a:prstGeom prst="line">
            <a:avLst/>
          </a:prstGeom>
          <a:ln>
            <a:prstDash val="lg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553200" y="2266156"/>
            <a:ext cx="1828800" cy="1828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435874" y="315578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467600" y="2037556"/>
            <a:ext cx="914400" cy="158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772400" y="17327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691518" y="31160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239000" y="158035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8077200" y="2723356"/>
            <a:ext cx="914400" cy="158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458200" y="25064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7739</TotalTime>
  <Words>419</Words>
  <Application>Microsoft Office PowerPoint</Application>
  <PresentationFormat>On-screen Show (16:9)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UW Extension  Certificate Program in Game Development   2nd quarter: Advanced Graphics</vt:lpstr>
      <vt:lpstr>Goals</vt:lpstr>
      <vt:lpstr>Particle system math</vt:lpstr>
      <vt:lpstr>Particle system simulation</vt:lpstr>
      <vt:lpstr>Integration strategies</vt:lpstr>
      <vt:lpstr>Collisions</vt:lpstr>
      <vt:lpstr>Force fields</vt:lpstr>
      <vt:lpstr>Rendering sprites</vt:lpstr>
      <vt:lpstr>Rendering sprites (cont)</vt:lpstr>
      <vt:lpstr>Other sprite-like things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640</cp:revision>
  <dcterms:created xsi:type="dcterms:W3CDTF">2007-12-02T23:11:43Z</dcterms:created>
  <dcterms:modified xsi:type="dcterms:W3CDTF">2011-02-17T08:57:41Z</dcterms:modified>
</cp:coreProperties>
</file>