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5" r:id="rId3"/>
    <p:sldId id="271" r:id="rId4"/>
    <p:sldId id="272" r:id="rId5"/>
    <p:sldId id="273" r:id="rId6"/>
    <p:sldId id="276" r:id="rId7"/>
    <p:sldId id="274" r:id="rId8"/>
    <p:sldId id="275" r:id="rId9"/>
    <p:sldId id="277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53" autoAdjust="0"/>
    <p:restoredTop sz="81852" autoAdjust="0"/>
  </p:normalViewPr>
  <p:slideViewPr>
    <p:cSldViewPr>
      <p:cViewPr varScale="1">
        <p:scale>
          <a:sx n="84" d="100"/>
          <a:sy n="84" d="100"/>
        </p:scale>
        <p:origin x="-654" y="-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89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592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B9F6DFE-BDBA-40A3-96F9-CBB9F39143BD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D6B06BD-50A8-4B3D-8EEC-415A8F888D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049C22E-01BE-421A-AD6E-862383452469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C574F57-61EA-4636-82D6-957DB82AC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4477941"/>
            <a:ext cx="9144000" cy="665559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4539854"/>
            <a:ext cx="2249488" cy="53459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6" y="4532710"/>
            <a:ext cx="6784975" cy="535781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760"/>
            <a:ext cx="2057400" cy="51435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616A983-F9B5-431A-B66A-51F38D455149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EA194BF-FF67-4DD2-88CE-1A1B26E9FF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CC3F3-58C6-4985-B5C1-53BACBFB1844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69BEC-7458-42D6-A341-4724183067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1" y="0"/>
            <a:ext cx="320675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0"/>
            <a:ext cx="22098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31D86-9F97-4867-AABA-2121C2F01674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4686300"/>
            <a:ext cx="5573713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8"/>
            <a:ext cx="40005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8804F-9944-4336-9D93-60187B0BD6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1192F-D32A-48F5-995D-FB38D4BDD673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D8CD3-3A4F-4B04-8D22-0809461B4B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4E7E6-B771-41F6-B1FB-EB7DEC51174B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1"/>
            <a:ext cx="1295400" cy="526256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23B539-F6AD-437E-9D98-C6038E7494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0332F86-E110-41B5-BB50-8F14B2E0B32F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1220282-C4F0-4722-BAA6-081D9DA4E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01BA7EC-6690-4CF2-A559-2E53B685F762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E0A817B-B0DD-4C1E-9C75-89E1822B16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D5FE2-5B6F-4CAE-9979-DC9273E116F7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0EF5B-FD6D-42A7-8887-DEBC65EC7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3760D-888A-4E29-BA26-53C1D6F58B20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41A6154-9CEB-4188-BFE2-14A0159180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6C37F-4F53-4D8B-ABC2-3475E7155AAA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901E2-9BB8-44B7-8EC8-6567F65F42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3429000"/>
            <a:ext cx="9144000" cy="66556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4" y="3498056"/>
            <a:ext cx="1463675" cy="53459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3490913"/>
            <a:ext cx="7599362" cy="534591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1" y="0"/>
            <a:ext cx="100013" cy="51506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0B99904-D64C-4606-8EC4-18AC8A3475BB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8"/>
            <a:ext cx="1447800" cy="497681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EE91D5A5-139B-4FAD-B5B0-874CD0B97F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300"/>
            <a:ext cx="4572000" cy="273844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171450"/>
            <a:ext cx="81534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200151"/>
            <a:ext cx="81534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5B26AA-4085-4575-9026-A2C8C583AA59}" type="datetimeFigureOut">
              <a:rPr lang="en-US"/>
              <a:pPr>
                <a:defRPr/>
              </a:pPr>
              <a:t>2/3/2010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300"/>
            <a:ext cx="5421313" cy="273844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926306"/>
            <a:ext cx="9144000" cy="23931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959644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959644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3692"/>
            <a:ext cx="533400" cy="18335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5C47C21-F094-4F7C-81A6-FDA5C50880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7" r:id="rId2"/>
    <p:sldLayoutId id="2147483732" r:id="rId3"/>
    <p:sldLayoutId id="2147483733" r:id="rId4"/>
    <p:sldLayoutId id="2147483734" r:id="rId5"/>
    <p:sldLayoutId id="2147483728" r:id="rId6"/>
    <p:sldLayoutId id="2147483735" r:id="rId7"/>
    <p:sldLayoutId id="2147483729" r:id="rId8"/>
    <p:sldLayoutId id="2147483736" r:id="rId9"/>
    <p:sldLayoutId id="2147483730" r:id="rId10"/>
    <p:sldLayoutId id="214748373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9BBB59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8064A2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742950"/>
            <a:ext cx="6477000" cy="3657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UW Extension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Certificate Program in</a:t>
            </a:r>
            <a:br>
              <a:rPr lang="en-US" dirty="0" smtClean="0"/>
            </a:br>
            <a:r>
              <a:rPr lang="en-US" dirty="0" smtClean="0"/>
              <a:t>Game Development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quarter:</a:t>
            </a:r>
            <a:br>
              <a:rPr lang="en-US" dirty="0" smtClean="0"/>
            </a:br>
            <a:r>
              <a:rPr lang="en-US" dirty="0" smtClean="0"/>
              <a:t>Advanced Graphics</a:t>
            </a:r>
            <a:endParaRPr lang="en-US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2362200" y="4537472"/>
            <a:ext cx="6705600" cy="514350"/>
          </a:xfrm>
        </p:spPr>
        <p:txBody>
          <a:bodyPr/>
          <a:lstStyle/>
          <a:p>
            <a:r>
              <a:rPr lang="en-US" dirty="0" smtClean="0"/>
              <a:t>The pixel pipeline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12775" y="171450"/>
            <a:ext cx="8153400" cy="742950"/>
          </a:xfrm>
        </p:spPr>
        <p:txBody>
          <a:bodyPr/>
          <a:lstStyle/>
          <a:p>
            <a:r>
              <a:rPr lang="en-US" smtClean="0"/>
              <a:t>Goals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2514600"/>
            <a:ext cx="8153400" cy="2057400"/>
          </a:xfrm>
        </p:spPr>
        <p:txBody>
          <a:bodyPr/>
          <a:lstStyle/>
          <a:p>
            <a:pPr marL="514350" indent="-514350">
              <a:buFont typeface="Tw Cen MT" pitchFamily="34" charset="0"/>
              <a:buAutoNum type="arabicPeriod"/>
            </a:pPr>
            <a:r>
              <a:rPr lang="en-US" dirty="0" smtClean="0"/>
              <a:t>Understand the work done per-pixel in the GPU</a:t>
            </a:r>
          </a:p>
          <a:p>
            <a:pPr marL="514350" indent="-514350">
              <a:buFont typeface="Tw Cen MT" pitchFamily="34" charset="0"/>
              <a:buAutoNum type="arabicPeriod"/>
            </a:pPr>
            <a:r>
              <a:rPr lang="en-US" dirty="0" smtClean="0"/>
              <a:t>Learn the </a:t>
            </a:r>
            <a:r>
              <a:rPr lang="en-US" dirty="0" smtClean="0"/>
              <a:t>standard </a:t>
            </a:r>
            <a:r>
              <a:rPr lang="en-US" dirty="0" smtClean="0"/>
              <a:t>pixel pipeline </a:t>
            </a:r>
            <a:r>
              <a:rPr lang="en-US" dirty="0" smtClean="0"/>
              <a:t>formula	</a:t>
            </a:r>
          </a:p>
          <a:p>
            <a:pPr marL="514350" indent="-514350">
              <a:buFont typeface="Tw Cen MT" pitchFamily="34" charset="0"/>
              <a:buAutoNum type="arabicPeriod"/>
            </a:pPr>
            <a:endParaRPr lang="en-US" dirty="0" smtClean="0"/>
          </a:p>
          <a:p>
            <a:pPr marL="514350" indent="-514350">
              <a:buFont typeface="Tw Cen MT" pitchFamily="34" charset="0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Interpolants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Attributes interpolated by the rasterizer</a:t>
            </a:r>
          </a:p>
          <a:p>
            <a:r>
              <a:rPr lang="en-US" dirty="0" smtClean="0"/>
              <a:t>Standard: diffuse, specular, fog, texture coordinates</a:t>
            </a:r>
          </a:p>
          <a:p>
            <a:r>
              <a:rPr lang="en-US" dirty="0" smtClean="0"/>
              <a:t>Texture coordinates</a:t>
            </a:r>
          </a:p>
          <a:p>
            <a:pPr lvl="1"/>
            <a:r>
              <a:rPr lang="en-US" dirty="0" smtClean="0"/>
              <a:t>Not directly available in older hardware</a:t>
            </a:r>
          </a:p>
          <a:p>
            <a:pPr lvl="1"/>
            <a:r>
              <a:rPr lang="en-US" dirty="0" smtClean="0"/>
              <a:t>Instead, fetched color available</a:t>
            </a:r>
          </a:p>
          <a:p>
            <a:pPr lvl="1"/>
            <a:r>
              <a:rPr lang="en-US" dirty="0" smtClean="0"/>
              <a:t>In newer hardware, can be calculated in pixel shader</a:t>
            </a:r>
          </a:p>
          <a:p>
            <a:pPr lvl="2"/>
            <a:r>
              <a:rPr lang="en-US" dirty="0" smtClean="0"/>
              <a:t>Dependent textures: calculated from other fetched colors</a:t>
            </a:r>
          </a:p>
          <a:p>
            <a:r>
              <a:rPr lang="en-US" dirty="0" smtClean="0"/>
              <a:t>Fog also not available in older hardware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pixel shader formula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Texture (</a:t>
            </a:r>
            <a:r>
              <a:rPr lang="en-US" dirty="0" err="1" smtClean="0"/>
              <a:t>albedo</a:t>
            </a:r>
            <a:r>
              <a:rPr lang="en-US" dirty="0" smtClean="0"/>
              <a:t>) used as coefficient for diffuse</a:t>
            </a:r>
          </a:p>
          <a:p>
            <a:pPr lvl="1"/>
            <a:r>
              <a:rPr lang="en-US" dirty="0" smtClean="0"/>
              <a:t>D</a:t>
            </a:r>
            <a:r>
              <a:rPr lang="en-US" dirty="0" smtClean="0"/>
              <a:t>iffuse</a:t>
            </a:r>
            <a:r>
              <a:rPr lang="en-US" dirty="0" smtClean="0"/>
              <a:t>’ = </a:t>
            </a:r>
            <a:r>
              <a:rPr lang="en-US" dirty="0" smtClean="0"/>
              <a:t>Diffuse.rgb </a:t>
            </a:r>
            <a:r>
              <a:rPr lang="en-US" dirty="0" smtClean="0"/>
              <a:t>* </a:t>
            </a:r>
            <a:r>
              <a:rPr lang="en-US" dirty="0" err="1" smtClean="0"/>
              <a:t>TFetch</a:t>
            </a:r>
            <a:r>
              <a:rPr lang="en-US" dirty="0" smtClean="0"/>
              <a:t>(t0).</a:t>
            </a:r>
            <a:r>
              <a:rPr lang="en-US" dirty="0" err="1" smtClean="0"/>
              <a:t>rgb</a:t>
            </a:r>
            <a:endParaRPr lang="en-US" dirty="0" smtClean="0"/>
          </a:p>
          <a:p>
            <a:r>
              <a:rPr lang="en-US" dirty="0" smtClean="0"/>
              <a:t>Texture (gloss) used as coefficient for </a:t>
            </a:r>
            <a:r>
              <a:rPr lang="en-US" dirty="0" err="1" smtClean="0"/>
              <a:t>specular</a:t>
            </a:r>
            <a:r>
              <a:rPr lang="en-US" dirty="0" smtClean="0"/>
              <a:t> (optional)</a:t>
            </a:r>
            <a:endParaRPr lang="en-US" dirty="0" smtClean="0"/>
          </a:p>
          <a:p>
            <a:pPr lvl="1"/>
            <a:r>
              <a:rPr lang="en-US" dirty="0" err="1" smtClean="0"/>
              <a:t>Specular</a:t>
            </a:r>
            <a:r>
              <a:rPr lang="en-US" dirty="0" smtClean="0"/>
              <a:t>’ = </a:t>
            </a:r>
            <a:r>
              <a:rPr lang="en-US" dirty="0" smtClean="0"/>
              <a:t>Specular.rgb </a:t>
            </a:r>
            <a:r>
              <a:rPr lang="en-US" dirty="0" smtClean="0"/>
              <a:t>* </a:t>
            </a:r>
            <a:r>
              <a:rPr lang="en-US" dirty="0" err="1" smtClean="0"/>
              <a:t>TFetch</a:t>
            </a:r>
            <a:r>
              <a:rPr lang="en-US" dirty="0" smtClean="0"/>
              <a:t>(t1).</a:t>
            </a:r>
            <a:r>
              <a:rPr lang="en-US" dirty="0" err="1" smtClean="0"/>
              <a:t>rgb</a:t>
            </a:r>
            <a:endParaRPr lang="en-US" dirty="0" smtClean="0"/>
          </a:p>
          <a:p>
            <a:r>
              <a:rPr lang="en-US" dirty="0" smtClean="0"/>
              <a:t>Add the light contributions</a:t>
            </a:r>
          </a:p>
          <a:p>
            <a:pPr lvl="1"/>
            <a:r>
              <a:rPr lang="en-US" dirty="0" smtClean="0"/>
              <a:t>Light = </a:t>
            </a:r>
            <a:r>
              <a:rPr lang="en-US" dirty="0" smtClean="0"/>
              <a:t>Diffuse</a:t>
            </a:r>
            <a:r>
              <a:rPr lang="en-US" dirty="0" smtClean="0"/>
              <a:t>’ + </a:t>
            </a:r>
            <a:r>
              <a:rPr lang="en-US" dirty="0" err="1" smtClean="0"/>
              <a:t>Specular</a:t>
            </a:r>
            <a:r>
              <a:rPr lang="en-US" dirty="0" smtClean="0"/>
              <a:t>’</a:t>
            </a:r>
          </a:p>
          <a:p>
            <a:pPr marL="319088" lvl="1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n-US" dirty="0" smtClean="0"/>
              <a:t>Apply the </a:t>
            </a:r>
            <a:r>
              <a:rPr lang="en-US" dirty="0" smtClean="0"/>
              <a:t>fog (Note: Some old hardware does </a:t>
            </a:r>
            <a:r>
              <a:rPr lang="en-US" dirty="0" smtClean="0"/>
              <a:t>it </a:t>
            </a:r>
            <a:r>
              <a:rPr lang="en-US" dirty="0" smtClean="0"/>
              <a:t>before adding </a:t>
            </a:r>
            <a:r>
              <a:rPr lang="en-US" dirty="0" err="1" smtClean="0"/>
              <a:t>specular</a:t>
            </a:r>
            <a:r>
              <a:rPr lang="en-US" dirty="0" smtClean="0"/>
              <a:t>!)</a:t>
            </a:r>
            <a:endParaRPr lang="en-US" dirty="0" smtClean="0"/>
          </a:p>
          <a:p>
            <a:pPr lvl="1"/>
            <a:r>
              <a:rPr lang="en-US" dirty="0" err="1" smtClean="0"/>
              <a:t>OutputColor</a:t>
            </a:r>
            <a:r>
              <a:rPr lang="en-US" dirty="0" smtClean="0"/>
              <a:t> </a:t>
            </a:r>
            <a:r>
              <a:rPr lang="en-US" dirty="0" smtClean="0"/>
              <a:t>= lerp(Light, </a:t>
            </a:r>
            <a:r>
              <a:rPr lang="en-US" dirty="0" err="1" smtClean="0"/>
              <a:t>fogColor</a:t>
            </a:r>
            <a:r>
              <a:rPr lang="en-US" dirty="0" smtClean="0"/>
              <a:t>, </a:t>
            </a:r>
            <a:r>
              <a:rPr lang="en-US" dirty="0" smtClean="0"/>
              <a:t>f</a:t>
            </a:r>
            <a:r>
              <a:rPr lang="en-US" dirty="0" smtClean="0"/>
              <a:t>og</a:t>
            </a:r>
            <a:r>
              <a:rPr lang="en-US" dirty="0" smtClean="0"/>
              <a:t>)</a:t>
            </a:r>
          </a:p>
          <a:p>
            <a:r>
              <a:rPr lang="en-US" dirty="0" smtClean="0"/>
              <a:t>Calculate </a:t>
            </a:r>
            <a:r>
              <a:rPr lang="en-US" dirty="0" smtClean="0"/>
              <a:t>the alpha</a:t>
            </a:r>
          </a:p>
          <a:p>
            <a:pPr lvl="1"/>
            <a:r>
              <a:rPr lang="en-US" dirty="0" err="1" smtClean="0"/>
              <a:t>OutputAlpha</a:t>
            </a:r>
            <a:r>
              <a:rPr lang="en-US" dirty="0" smtClean="0"/>
              <a:t> </a:t>
            </a:r>
            <a:r>
              <a:rPr lang="en-US" dirty="0" smtClean="0"/>
              <a:t>= </a:t>
            </a:r>
            <a:r>
              <a:rPr lang="en-US" dirty="0" err="1" smtClean="0"/>
              <a:t>Diffuse.a</a:t>
            </a:r>
            <a:r>
              <a:rPr lang="en-US" dirty="0" smtClean="0"/>
              <a:t> </a:t>
            </a:r>
            <a:r>
              <a:rPr lang="en-US" dirty="0" smtClean="0"/>
              <a:t>* </a:t>
            </a:r>
            <a:r>
              <a:rPr lang="en-US" dirty="0" err="1" smtClean="0"/>
              <a:t>TFetch</a:t>
            </a:r>
            <a:r>
              <a:rPr lang="en-US" dirty="0" smtClean="0"/>
              <a:t>(t0).a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Transparency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Render target is not just overwritten</a:t>
            </a:r>
          </a:p>
          <a:p>
            <a:r>
              <a:rPr lang="en-US" dirty="0" smtClean="0"/>
              <a:t>Instead, some function is applied:</a:t>
            </a:r>
          </a:p>
          <a:p>
            <a:pPr lvl="1"/>
            <a:r>
              <a:rPr lang="en-US" dirty="0" smtClean="0"/>
              <a:t>Modulate: Output = Color * target</a:t>
            </a:r>
          </a:p>
          <a:p>
            <a:pPr lvl="1"/>
            <a:r>
              <a:rPr lang="en-US" dirty="0" smtClean="0"/>
              <a:t>Alpha: Output = lerp(target, Color, Alpha)</a:t>
            </a:r>
          </a:p>
          <a:p>
            <a:pPr lvl="1"/>
            <a:r>
              <a:rPr lang="en-US" dirty="0" smtClean="0"/>
              <a:t>Add: Output = Color + target</a:t>
            </a:r>
          </a:p>
          <a:p>
            <a:r>
              <a:rPr lang="en-US" dirty="0" smtClean="0"/>
              <a:t>Problem when there is fog and transparency</a:t>
            </a:r>
          </a:p>
          <a:p>
            <a:pPr lvl="1"/>
            <a:r>
              <a:rPr lang="en-US" dirty="0" smtClean="0"/>
              <a:t>Modulating or adding fog color with fog color is wrong!</a:t>
            </a:r>
          </a:p>
          <a:p>
            <a:pPr lvl="1"/>
            <a:r>
              <a:rPr lang="en-US" dirty="0" smtClean="0"/>
              <a:t>Drawn fog </a:t>
            </a:r>
            <a:r>
              <a:rPr lang="en-US" dirty="0" smtClean="0"/>
              <a:t>color must be white (modulate) or black (add)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transparency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Other variant functions are available</a:t>
            </a:r>
          </a:p>
          <a:p>
            <a:r>
              <a:rPr lang="en-US" dirty="0" smtClean="0"/>
              <a:t>Separate function for destination alpha is handy</a:t>
            </a:r>
          </a:p>
          <a:p>
            <a:r>
              <a:rPr lang="en-US" dirty="0" smtClean="0"/>
              <a:t>Implementation details:</a:t>
            </a:r>
          </a:p>
          <a:p>
            <a:pPr lvl="1"/>
            <a:r>
              <a:rPr lang="en-US" dirty="0" smtClean="0"/>
              <a:t>Transparent objects must be rendered last</a:t>
            </a:r>
          </a:p>
          <a:p>
            <a:pPr lvl="1"/>
            <a:r>
              <a:rPr lang="en-US" dirty="0" smtClean="0"/>
              <a:t>Alpha-transparent objects must be sorted back-to-front</a:t>
            </a:r>
          </a:p>
          <a:p>
            <a:pPr lvl="1"/>
            <a:r>
              <a:rPr lang="en-US" dirty="0" smtClean="0"/>
              <a:t>Unless using screen-door transparency</a:t>
            </a:r>
          </a:p>
          <a:p>
            <a:r>
              <a:rPr lang="en-US" dirty="0" smtClean="0"/>
              <a:t>Alpha testing</a:t>
            </a:r>
          </a:p>
          <a:p>
            <a:pPr lvl="1"/>
            <a:r>
              <a:rPr lang="en-US" dirty="0" smtClean="0"/>
              <a:t>Render only pixels </a:t>
            </a:r>
            <a:r>
              <a:rPr lang="en-US" dirty="0" smtClean="0"/>
              <a:t>with alpha matching a function</a:t>
            </a:r>
          </a:p>
          <a:p>
            <a:pPr lvl="1"/>
            <a:r>
              <a:rPr lang="en-US" dirty="0" smtClean="0"/>
              <a:t>Good for cutouts, leaves, cheap background detail…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 buffer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Contains projection-space Z values</a:t>
            </a:r>
          </a:p>
          <a:p>
            <a:pPr lvl="1"/>
            <a:r>
              <a:rPr lang="en-US" dirty="0" smtClean="0"/>
              <a:t>Poor precision for faraway objects</a:t>
            </a:r>
          </a:p>
          <a:p>
            <a:pPr lvl="1"/>
            <a:r>
              <a:rPr lang="en-US" dirty="0" smtClean="0"/>
              <a:t>W-buffering: use W values instead – better precision</a:t>
            </a:r>
          </a:p>
          <a:p>
            <a:r>
              <a:rPr lang="en-US" dirty="0" smtClean="0"/>
              <a:t>Farther pixels get occluded with any render order</a:t>
            </a:r>
          </a:p>
          <a:p>
            <a:pPr lvl="1"/>
            <a:r>
              <a:rPr lang="en-US" dirty="0" smtClean="0"/>
              <a:t>Z-fighting: when two triangles are coplanar</a:t>
            </a:r>
          </a:p>
          <a:p>
            <a:pPr lvl="2"/>
            <a:r>
              <a:rPr lang="en-US" dirty="0" smtClean="0"/>
              <a:t>Pixels pop behind and in front arbitrarily due to precision</a:t>
            </a:r>
          </a:p>
          <a:p>
            <a:r>
              <a:rPr lang="en-US" dirty="0" smtClean="0"/>
              <a:t>Rendering to depth buffer only is typically faster</a:t>
            </a:r>
          </a:p>
          <a:p>
            <a:pPr lvl="1"/>
            <a:r>
              <a:rPr lang="en-US" dirty="0" smtClean="0"/>
              <a:t>Good for shadow buffers and Z-passes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Stencil buffer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One bit or byte per pixel</a:t>
            </a:r>
          </a:p>
          <a:p>
            <a:r>
              <a:rPr lang="en-US" dirty="0" smtClean="0"/>
              <a:t>Can be updated even when the depth test fails</a:t>
            </a:r>
          </a:p>
          <a:p>
            <a:pPr lvl="1"/>
            <a:r>
              <a:rPr lang="en-US" dirty="0" smtClean="0"/>
              <a:t>When the pixel is further than what has been rendered</a:t>
            </a:r>
          </a:p>
          <a:p>
            <a:pPr lvl="1"/>
            <a:r>
              <a:rPr lang="en-US" dirty="0" smtClean="0"/>
              <a:t>Update functions for depth-fail, stencil-fail, stencil-pass</a:t>
            </a:r>
          </a:p>
          <a:p>
            <a:pPr lvl="2"/>
            <a:r>
              <a:rPr lang="en-US" dirty="0" smtClean="0"/>
              <a:t>Increment, decrement, </a:t>
            </a:r>
            <a:r>
              <a:rPr lang="en-US" dirty="0" err="1" smtClean="0"/>
              <a:t>xor</a:t>
            </a:r>
            <a:r>
              <a:rPr lang="en-US" dirty="0" smtClean="0"/>
              <a:t>, overwrite…</a:t>
            </a:r>
          </a:p>
          <a:p>
            <a:r>
              <a:rPr lang="en-US" dirty="0" smtClean="0"/>
              <a:t>Used to do selective occlusion</a:t>
            </a:r>
          </a:p>
          <a:p>
            <a:pPr lvl="1"/>
            <a:r>
              <a:rPr lang="en-US" dirty="0" smtClean="0"/>
              <a:t>Very useful for shadow volumes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Multisampling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Write result of pixel pipeline to several samples</a:t>
            </a:r>
          </a:p>
          <a:p>
            <a:pPr lvl="1"/>
            <a:r>
              <a:rPr lang="en-US" dirty="0" smtClean="0"/>
              <a:t>Render target contains samples, not pixels</a:t>
            </a:r>
          </a:p>
          <a:p>
            <a:pPr lvl="1"/>
            <a:r>
              <a:rPr lang="en-US" dirty="0" smtClean="0"/>
              <a:t>Render target is bigger: uses more memory</a:t>
            </a:r>
          </a:p>
          <a:p>
            <a:pPr lvl="1"/>
            <a:r>
              <a:rPr lang="en-US" dirty="0" smtClean="0"/>
              <a:t>Use a coverage mask – detail is in triangle edges</a:t>
            </a:r>
          </a:p>
          <a:p>
            <a:r>
              <a:rPr lang="en-US" dirty="0" smtClean="0"/>
              <a:t>Cost of the pixel pipeline remains about same</a:t>
            </a:r>
          </a:p>
          <a:p>
            <a:r>
              <a:rPr lang="en-US" dirty="0" smtClean="0"/>
              <a:t>But it uses more memory (and bandwidth!)</a:t>
            </a:r>
          </a:p>
          <a:p>
            <a:r>
              <a:rPr lang="en-US" smtClean="0"/>
              <a:t>Requires final </a:t>
            </a:r>
            <a:r>
              <a:rPr lang="en-US" dirty="0" smtClean="0"/>
              <a:t>pass: </a:t>
            </a:r>
            <a:r>
              <a:rPr lang="en-US" dirty="0" err="1" smtClean="0"/>
              <a:t>downsample</a:t>
            </a:r>
            <a:r>
              <a:rPr lang="en-US" dirty="0" smtClean="0"/>
              <a:t> render target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3456</TotalTime>
  <Words>453</Words>
  <Application>Microsoft Office PowerPoint</Application>
  <PresentationFormat>On-screen Show (16:9)</PresentationFormat>
  <Paragraphs>69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Median</vt:lpstr>
      <vt:lpstr>UW Extension  Certificate Program in Game Development   2nd quarter: Advanced Graphics</vt:lpstr>
      <vt:lpstr>Goals</vt:lpstr>
      <vt:lpstr>Interpolants</vt:lpstr>
      <vt:lpstr>Standard pixel shader formula</vt:lpstr>
      <vt:lpstr>Transparency</vt:lpstr>
      <vt:lpstr>More on transparency</vt:lpstr>
      <vt:lpstr>Depth buffer</vt:lpstr>
      <vt:lpstr>Stencil buffer</vt:lpstr>
      <vt:lpstr>Multisampling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JCAB</dc:creator>
  <cp:lastModifiedBy>JCAB</cp:lastModifiedBy>
  <cp:revision>316</cp:revision>
  <dcterms:created xsi:type="dcterms:W3CDTF">2007-12-02T23:11:43Z</dcterms:created>
  <dcterms:modified xsi:type="dcterms:W3CDTF">2010-02-04T06:59:54Z</dcterms:modified>
</cp:coreProperties>
</file>