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5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Scene Graphs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</a:t>
            </a:r>
            <a:r>
              <a:rPr lang="en-US" dirty="0" err="1" smtClean="0"/>
              <a:t>Multipass</a:t>
            </a:r>
            <a:r>
              <a:rPr lang="en-US" dirty="0" smtClean="0"/>
              <a:t> rendering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19600" y="1200150"/>
            <a:ext cx="4346448" cy="33718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Scene is traversed twice:</a:t>
            </a:r>
          </a:p>
          <a:p>
            <a:pPr lvl="1"/>
            <a:r>
              <a:rPr lang="en-US" dirty="0" smtClean="0"/>
              <a:t>Once to render the scene into the shadow map</a:t>
            </a:r>
          </a:p>
          <a:p>
            <a:pPr lvl="1"/>
            <a:r>
              <a:rPr lang="en-US" dirty="0" smtClean="0"/>
              <a:t>Then again to render for the screen, using the generated shadow map</a:t>
            </a:r>
          </a:p>
          <a:p>
            <a:r>
              <a:rPr lang="en-US" dirty="0" smtClean="0"/>
              <a:t>Scene’s ownership is shared or managed separately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16002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Multipass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0" y="34290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26" idx="2"/>
            <a:endCxn id="11" idx="0"/>
          </p:cNvCxnSpPr>
          <p:nvPr/>
        </p:nvCxnSpPr>
        <p:spPr>
          <a:xfrm rot="16200000" flipH="1">
            <a:off x="2362200" y="2895600"/>
            <a:ext cx="228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38200" y="34290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26" idx="2"/>
            <a:endCxn id="13" idx="0"/>
          </p:cNvCxnSpPr>
          <p:nvPr/>
        </p:nvCxnSpPr>
        <p:spPr>
          <a:xfrm rot="5400000">
            <a:off x="1638300" y="3009900"/>
            <a:ext cx="228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990600" y="405765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3" idx="2"/>
            <a:endCxn id="17" idx="0"/>
          </p:cNvCxnSpPr>
          <p:nvPr/>
        </p:nvCxnSpPr>
        <p:spPr>
          <a:xfrm rot="5400000">
            <a:off x="1333500" y="394315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438400" y="405765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11" idx="2"/>
            <a:endCxn id="21" idx="0"/>
          </p:cNvCxnSpPr>
          <p:nvPr/>
        </p:nvCxnSpPr>
        <p:spPr>
          <a:xfrm rot="5400000">
            <a:off x="2781300" y="394315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7200" y="2114550"/>
            <a:ext cx="1447800" cy="514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Render to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shadow map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4" idx="2"/>
            <a:endCxn id="23" idx="0"/>
          </p:cNvCxnSpPr>
          <p:nvPr/>
        </p:nvCxnSpPr>
        <p:spPr>
          <a:xfrm rot="5400000">
            <a:off x="1600200" y="1581150"/>
            <a:ext cx="1143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447800" y="280035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38400" y="2114550"/>
            <a:ext cx="1447800" cy="514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Render to back buffer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4" idx="2"/>
            <a:endCxn id="29" idx="0"/>
          </p:cNvCxnSpPr>
          <p:nvPr/>
        </p:nvCxnSpPr>
        <p:spPr>
          <a:xfrm rot="16200000" flipH="1">
            <a:off x="2590800" y="1543050"/>
            <a:ext cx="114300" cy="1028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9" idx="2"/>
            <a:endCxn id="26" idx="0"/>
          </p:cNvCxnSpPr>
          <p:nvPr/>
        </p:nvCxnSpPr>
        <p:spPr>
          <a:xfrm rot="5400000">
            <a:off x="2524125" y="2162175"/>
            <a:ext cx="17145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3" idx="2"/>
            <a:endCxn id="26" idx="0"/>
          </p:cNvCxnSpPr>
          <p:nvPr/>
        </p:nvCxnSpPr>
        <p:spPr>
          <a:xfrm rot="16200000" flipH="1">
            <a:off x="1533525" y="2276475"/>
            <a:ext cx="17145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Orthogonality of objet-type vs. traversal-type</a:t>
            </a:r>
          </a:p>
          <a:p>
            <a:pPr lvl="1"/>
            <a:r>
              <a:rPr lang="en-US" dirty="0" smtClean="0"/>
              <a:t>Adding new object types touches all traversal functions?</a:t>
            </a:r>
          </a:p>
          <a:p>
            <a:pPr lvl="2"/>
            <a:r>
              <a:rPr lang="en-US" dirty="0" smtClean="0"/>
              <a:t>True for visitor object traversals</a:t>
            </a:r>
          </a:p>
          <a:p>
            <a:pPr lvl="1"/>
            <a:r>
              <a:rPr lang="en-US" dirty="0" smtClean="0"/>
              <a:t>Adding new traversals must touch all object types?</a:t>
            </a:r>
          </a:p>
          <a:p>
            <a:pPr lvl="2"/>
            <a:r>
              <a:rPr lang="en-US" dirty="0" smtClean="0"/>
              <a:t>True for virtual-function traversals</a:t>
            </a:r>
          </a:p>
          <a:p>
            <a:r>
              <a:rPr lang="en-US" dirty="0" smtClean="0"/>
              <a:t>Sometimes ad-hoc solutions should be preferred</a:t>
            </a:r>
          </a:p>
          <a:p>
            <a:pPr lvl="1"/>
            <a:r>
              <a:rPr lang="en-US" dirty="0" smtClean="0"/>
              <a:t>Especially when game’s graphical space is well known</a:t>
            </a:r>
          </a:p>
          <a:p>
            <a:pPr lvl="1"/>
            <a:r>
              <a:rPr lang="en-US" dirty="0" smtClean="0"/>
              <a:t>For instance racing games or puzzle games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Keeping tree nodes connected properly</a:t>
            </a:r>
          </a:p>
          <a:p>
            <a:pPr lvl="1"/>
            <a:r>
              <a:rPr lang="en-US" dirty="0" smtClean="0"/>
              <a:t>Other game components might need to represent the same entities differently, with different organizations</a:t>
            </a:r>
          </a:p>
          <a:p>
            <a:pPr lvl="1"/>
            <a:r>
              <a:rPr lang="en-US" dirty="0" smtClean="0"/>
              <a:t>But all components must remain connected</a:t>
            </a:r>
          </a:p>
          <a:p>
            <a:pPr lvl="2"/>
            <a:r>
              <a:rPr lang="en-US" dirty="0" smtClean="0"/>
              <a:t>Physics, AI, </a:t>
            </a:r>
            <a:r>
              <a:rPr lang="en-US" dirty="0" err="1" smtClean="0"/>
              <a:t>gameplay</a:t>
            </a:r>
            <a:r>
              <a:rPr lang="en-US" dirty="0" smtClean="0"/>
              <a:t> simulation…</a:t>
            </a:r>
          </a:p>
          <a:p>
            <a:r>
              <a:rPr lang="en-US" dirty="0" smtClean="0"/>
              <a:t>Keeping static and dynamic data separated</a:t>
            </a:r>
          </a:p>
          <a:p>
            <a:pPr lvl="1"/>
            <a:r>
              <a:rPr lang="en-US" dirty="0" smtClean="0"/>
              <a:t>Do they belong in the same data structure?</a:t>
            </a:r>
          </a:p>
          <a:p>
            <a:pPr lvl="1"/>
            <a:r>
              <a:rPr lang="en-US" dirty="0" smtClean="0"/>
              <a:t>Transform is dynamic data, mesh is static data</a:t>
            </a:r>
          </a:p>
          <a:p>
            <a:pPr lvl="1"/>
            <a:r>
              <a:rPr lang="en-US" dirty="0" smtClean="0"/>
              <a:t>Skeleton is static data, matrix palette is dynamic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the concept of a scene graph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implementation strategies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structure, represents the rendering of a scene</a:t>
            </a:r>
          </a:p>
          <a:p>
            <a:r>
              <a:rPr lang="en-US" dirty="0" smtClean="0"/>
              <a:t>Hierarchy of objects (nodes), set in a tree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0" y="24003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24003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3028950"/>
            <a:ext cx="1143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302895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0" y="302895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0" y="3028950"/>
            <a:ext cx="1143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38800" y="3028950"/>
            <a:ext cx="1143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0" y="3028950"/>
            <a:ext cx="1143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19600" y="36576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86400" y="3657600"/>
            <a:ext cx="1524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Special Mesh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62800" y="36576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28800" y="3657600"/>
            <a:ext cx="14478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Special Mesh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6" idx="0"/>
          </p:cNvCxnSpPr>
          <p:nvPr/>
        </p:nvCxnSpPr>
        <p:spPr>
          <a:xfrm rot="5400000">
            <a:off x="1809750" y="2400300"/>
            <a:ext cx="228600" cy="10287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2"/>
            <a:endCxn id="7" idx="0"/>
          </p:cNvCxnSpPr>
          <p:nvPr/>
        </p:nvCxnSpPr>
        <p:spPr>
          <a:xfrm rot="16200000" flipH="1">
            <a:off x="2362200" y="2876550"/>
            <a:ext cx="228600" cy="762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  <a:endCxn id="9" idx="0"/>
          </p:cNvCxnSpPr>
          <p:nvPr/>
        </p:nvCxnSpPr>
        <p:spPr>
          <a:xfrm rot="16200000" flipH="1">
            <a:off x="2857500" y="2381250"/>
            <a:ext cx="228600" cy="10668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2"/>
            <a:endCxn id="17" idx="0"/>
          </p:cNvCxnSpPr>
          <p:nvPr/>
        </p:nvCxnSpPr>
        <p:spPr>
          <a:xfrm rot="16200000" flipH="1">
            <a:off x="2419350" y="3524250"/>
            <a:ext cx="228600" cy="381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0" idx="0"/>
          </p:cNvCxnSpPr>
          <p:nvPr/>
        </p:nvCxnSpPr>
        <p:spPr>
          <a:xfrm rot="5400000">
            <a:off x="5467350" y="2324100"/>
            <a:ext cx="228600" cy="1181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2"/>
            <a:endCxn id="11" idx="0"/>
          </p:cNvCxnSpPr>
          <p:nvPr/>
        </p:nvCxnSpPr>
        <p:spPr>
          <a:xfrm rot="16200000" flipH="1">
            <a:off x="6076950" y="2895600"/>
            <a:ext cx="228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4" idx="2"/>
            <a:endCxn id="12" idx="0"/>
          </p:cNvCxnSpPr>
          <p:nvPr/>
        </p:nvCxnSpPr>
        <p:spPr>
          <a:xfrm rot="16200000" flipH="1">
            <a:off x="6686550" y="2286000"/>
            <a:ext cx="2286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2"/>
            <a:endCxn id="13" idx="0"/>
          </p:cNvCxnSpPr>
          <p:nvPr/>
        </p:nvCxnSpPr>
        <p:spPr>
          <a:xfrm rot="5400000">
            <a:off x="4819650" y="3486150"/>
            <a:ext cx="2286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2"/>
            <a:endCxn id="15" idx="0"/>
          </p:cNvCxnSpPr>
          <p:nvPr/>
        </p:nvCxnSpPr>
        <p:spPr>
          <a:xfrm rot="16200000" flipH="1">
            <a:off x="6115050" y="3524250"/>
            <a:ext cx="228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2" idx="2"/>
            <a:endCxn id="16" idx="0"/>
          </p:cNvCxnSpPr>
          <p:nvPr/>
        </p:nvCxnSpPr>
        <p:spPr>
          <a:xfrm rot="16200000" flipH="1">
            <a:off x="7410450" y="3448050"/>
            <a:ext cx="2286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38200" y="4229100"/>
            <a:ext cx="3056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Hierarchy if nodes (inheritance)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40168" y="4229100"/>
            <a:ext cx="2327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Tree structure (pointers)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the game project…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the game project, there is a scene graph that has this hierarchy of objects and structure: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21717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8575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ArrayNode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2857500"/>
            <a:ext cx="10668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LineNode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2857500"/>
            <a:ext cx="13716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SphereNode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rot="5400000">
            <a:off x="2828925" y="1495425"/>
            <a:ext cx="285750" cy="24384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2"/>
            <a:endCxn id="6" idx="0"/>
          </p:cNvCxnSpPr>
          <p:nvPr/>
        </p:nvCxnSpPr>
        <p:spPr>
          <a:xfrm rot="5400000">
            <a:off x="3438525" y="2105025"/>
            <a:ext cx="285750" cy="12192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7" idx="0"/>
          </p:cNvCxnSpPr>
          <p:nvPr/>
        </p:nvCxnSpPr>
        <p:spPr>
          <a:xfrm rot="16200000" flipH="1">
            <a:off x="4086225" y="2676525"/>
            <a:ext cx="285750" cy="762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029200" y="2857500"/>
            <a:ext cx="13716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TeapotNode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4" idx="2"/>
            <a:endCxn id="22" idx="0"/>
          </p:cNvCxnSpPr>
          <p:nvPr/>
        </p:nvCxnSpPr>
        <p:spPr>
          <a:xfrm rot="16200000" flipH="1">
            <a:off x="4810125" y="1952625"/>
            <a:ext cx="285750" cy="15240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477000" y="2857500"/>
            <a:ext cx="13716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WorldNode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4" idx="2"/>
            <a:endCxn id="24" idx="0"/>
          </p:cNvCxnSpPr>
          <p:nvPr/>
        </p:nvCxnSpPr>
        <p:spPr>
          <a:xfrm rot="16200000" flipH="1">
            <a:off x="5534025" y="1228725"/>
            <a:ext cx="285750" cy="297180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581400" y="35433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ArrayNode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33800" y="4229100"/>
            <a:ext cx="10668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LineNode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3" idx="2"/>
            <a:endCxn id="35" idx="0"/>
          </p:cNvCxnSpPr>
          <p:nvPr/>
        </p:nvCxnSpPr>
        <p:spPr>
          <a:xfrm rot="16200000" flipH="1">
            <a:off x="4086225" y="4048125"/>
            <a:ext cx="28575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286000" y="4229100"/>
            <a:ext cx="13716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WorldNode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33" idx="2"/>
            <a:endCxn id="42" idx="0"/>
          </p:cNvCxnSpPr>
          <p:nvPr/>
        </p:nvCxnSpPr>
        <p:spPr>
          <a:xfrm rot="5400000">
            <a:off x="3438525" y="3476625"/>
            <a:ext cx="28575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876800" y="4229100"/>
            <a:ext cx="13716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TeapotNode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33" idx="2"/>
            <a:endCxn id="20" idx="0"/>
          </p:cNvCxnSpPr>
          <p:nvPr/>
        </p:nvCxnSpPr>
        <p:spPr>
          <a:xfrm rot="16200000" flipH="1">
            <a:off x="4733925" y="3400425"/>
            <a:ext cx="28575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the game project… there’s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NPC and player are not part of the scene graph</a:t>
            </a:r>
          </a:p>
          <a:p>
            <a:pPr lvl="1"/>
            <a:r>
              <a:rPr lang="en-US" i="1" dirty="0" err="1" smtClean="0"/>
              <a:t>GameObject</a:t>
            </a:r>
            <a:r>
              <a:rPr lang="en-US" dirty="0" smtClean="0"/>
              <a:t> &amp; </a:t>
            </a:r>
            <a:r>
              <a:rPr lang="en-US" i="1" dirty="0" smtClean="0"/>
              <a:t>Database,</a:t>
            </a:r>
            <a:r>
              <a:rPr lang="en-US" dirty="0" smtClean="0"/>
              <a:t> another kind of scene graph</a:t>
            </a:r>
          </a:p>
          <a:p>
            <a:pPr lvl="1"/>
            <a:r>
              <a:rPr lang="en-US" dirty="0" smtClean="0"/>
              <a:t>Driven by state machines (wait for the AI course)</a:t>
            </a:r>
          </a:p>
          <a:p>
            <a:pPr lvl="1"/>
            <a:r>
              <a:rPr lang="en-US" dirty="0" smtClean="0"/>
              <a:t>With no class hierarchy!</a:t>
            </a:r>
          </a:p>
          <a:p>
            <a:endParaRPr lang="en-US" dirty="0" smtClean="0"/>
          </a:p>
          <a:p>
            <a:r>
              <a:rPr lang="en-US" dirty="0" smtClean="0"/>
              <a:t>Many possible structures and usage patterns</a:t>
            </a:r>
          </a:p>
          <a:p>
            <a:pPr lvl="1"/>
            <a:r>
              <a:rPr lang="en-US" dirty="0" smtClean="0"/>
              <a:t>It’s just a sometimes-convenient data structure</a:t>
            </a:r>
          </a:p>
          <a:p>
            <a:r>
              <a:rPr lang="en-US" dirty="0" smtClean="0"/>
              <a:t>Often are used only for part of rendering</a:t>
            </a:r>
          </a:p>
          <a:p>
            <a:pPr lvl="1"/>
            <a:r>
              <a:rPr lang="en-US" dirty="0" err="1" smtClean="0"/>
              <a:t>RenderText</a:t>
            </a:r>
            <a:r>
              <a:rPr lang="en-US" dirty="0" smtClean="0"/>
              <a:t> doesn’t use any scene graph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Managing complexity by enforcing structure</a:t>
            </a:r>
          </a:p>
          <a:p>
            <a:r>
              <a:rPr lang="en-US" dirty="0" smtClean="0"/>
              <a:t>Drive the rendering from data files instead of code</a:t>
            </a:r>
          </a:p>
          <a:p>
            <a:pPr lvl="1"/>
            <a:r>
              <a:rPr lang="en-US" dirty="0" smtClean="0"/>
              <a:t>Non-programmers participate more in development</a:t>
            </a:r>
          </a:p>
          <a:p>
            <a:pPr lvl="1"/>
            <a:r>
              <a:rPr lang="en-US" dirty="0" smtClean="0"/>
              <a:t>Scene graphs can be very easy to serialize</a:t>
            </a:r>
          </a:p>
          <a:p>
            <a:pPr lvl="1"/>
            <a:r>
              <a:rPr lang="en-US" dirty="0" smtClean="0"/>
              <a:t>3D modeling packages use scene graphs</a:t>
            </a:r>
          </a:p>
          <a:p>
            <a:pPr lvl="2"/>
            <a:r>
              <a:rPr lang="en-US" dirty="0" smtClean="0"/>
              <a:t>Makes translation into game objects more straight-forward</a:t>
            </a:r>
          </a:p>
          <a:p>
            <a:r>
              <a:rPr lang="en-US" dirty="0" smtClean="0"/>
              <a:t>But:</a:t>
            </a:r>
          </a:p>
          <a:p>
            <a:pPr lvl="1"/>
            <a:r>
              <a:rPr lang="en-US" dirty="0" smtClean="0"/>
              <a:t>Will add constraints and restrict freedom on the code</a:t>
            </a:r>
          </a:p>
          <a:p>
            <a:pPr lvl="2"/>
            <a:r>
              <a:rPr lang="en-US" dirty="0" smtClean="0"/>
              <a:t>Just like middleware in general!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Three elements</a:t>
            </a:r>
          </a:p>
          <a:p>
            <a:pPr lvl="1"/>
            <a:r>
              <a:rPr lang="en-US" dirty="0" smtClean="0"/>
              <a:t>Class hierarchy, tree structure and traversal strategies</a:t>
            </a:r>
          </a:p>
          <a:p>
            <a:r>
              <a:rPr lang="en-US" dirty="0" smtClean="0"/>
              <a:t>Many kinds of implementation</a:t>
            </a:r>
          </a:p>
          <a:p>
            <a:pPr lvl="1"/>
            <a:r>
              <a:rPr lang="en-US" dirty="0" smtClean="0"/>
              <a:t>High level vs. low level</a:t>
            </a:r>
          </a:p>
          <a:p>
            <a:pPr lvl="1"/>
            <a:r>
              <a:rPr lang="en-US" dirty="0" smtClean="0"/>
              <a:t>Deep vs. shallow hierarchy of nodes</a:t>
            </a:r>
          </a:p>
          <a:p>
            <a:pPr lvl="1"/>
            <a:r>
              <a:rPr lang="en-US" dirty="0" smtClean="0"/>
              <a:t>Deep vs. shallow tree structure</a:t>
            </a:r>
          </a:p>
          <a:p>
            <a:pPr lvl="1"/>
            <a:r>
              <a:rPr lang="en-US" dirty="0" smtClean="0"/>
              <a:t>Traversal via virtual functions vs. visitor objects</a:t>
            </a:r>
          </a:p>
          <a:p>
            <a:pPr lvl="1"/>
            <a:r>
              <a:rPr lang="en-US" dirty="0" smtClean="0"/>
              <a:t>Node ownership policies</a:t>
            </a:r>
          </a:p>
          <a:p>
            <a:pPr lvl="1"/>
            <a:r>
              <a:rPr lang="en-US" dirty="0" smtClean="0"/>
              <a:t>Etc…</a:t>
            </a:r>
          </a:p>
          <a:p>
            <a:r>
              <a:rPr lang="en-US" dirty="0" smtClean="0"/>
              <a:t>Typical traversals are Update and Draw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Articulated objects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16002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222885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7432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 rot="5400000">
            <a:off x="2095500" y="211435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8" idx="0"/>
          </p:cNvCxnSpPr>
          <p:nvPr/>
        </p:nvCxnSpPr>
        <p:spPr>
          <a:xfrm rot="5400000">
            <a:off x="1466850" y="2000250"/>
            <a:ext cx="1143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524000" y="27432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5" idx="2"/>
            <a:endCxn id="19" idx="0"/>
          </p:cNvCxnSpPr>
          <p:nvPr/>
        </p:nvCxnSpPr>
        <p:spPr>
          <a:xfrm rot="5400000">
            <a:off x="2114550" y="2647950"/>
            <a:ext cx="1143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971800" y="27432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5" idx="2"/>
            <a:endCxn id="22" idx="0"/>
          </p:cNvCxnSpPr>
          <p:nvPr/>
        </p:nvCxnSpPr>
        <p:spPr>
          <a:xfrm rot="16200000" flipH="1">
            <a:off x="2838450" y="2000250"/>
            <a:ext cx="1143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33400" y="33147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19" idx="2"/>
            <a:endCxn id="25" idx="0"/>
          </p:cNvCxnSpPr>
          <p:nvPr/>
        </p:nvCxnSpPr>
        <p:spPr>
          <a:xfrm rot="5400000">
            <a:off x="1552575" y="2733675"/>
            <a:ext cx="17145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981200" y="331470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Transform5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9" idx="2"/>
            <a:endCxn id="27" idx="0"/>
          </p:cNvCxnSpPr>
          <p:nvPr/>
        </p:nvCxnSpPr>
        <p:spPr>
          <a:xfrm rot="16200000" flipH="1">
            <a:off x="2276475" y="3000375"/>
            <a:ext cx="17145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85800" y="38862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>
            <a:stCxn id="25" idx="2"/>
            <a:endCxn id="31" idx="0"/>
          </p:cNvCxnSpPr>
          <p:nvPr/>
        </p:nvCxnSpPr>
        <p:spPr>
          <a:xfrm rot="5400000">
            <a:off x="1057275" y="3800277"/>
            <a:ext cx="1714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133600" y="38862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27" idx="2"/>
            <a:endCxn id="33" idx="0"/>
          </p:cNvCxnSpPr>
          <p:nvPr/>
        </p:nvCxnSpPr>
        <p:spPr>
          <a:xfrm rot="5400000">
            <a:off x="2505075" y="3800277"/>
            <a:ext cx="1714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429000" y="33147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22" idx="2"/>
            <a:endCxn id="38" idx="0"/>
          </p:cNvCxnSpPr>
          <p:nvPr/>
        </p:nvCxnSpPr>
        <p:spPr>
          <a:xfrm rot="16200000" flipH="1">
            <a:off x="3648075" y="3076575"/>
            <a:ext cx="17145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ontent Placeholder 2"/>
          <p:cNvSpPr>
            <a:spLocks noGrp="1"/>
          </p:cNvSpPr>
          <p:nvPr>
            <p:ph sz="quarter" idx="1"/>
          </p:nvPr>
        </p:nvSpPr>
        <p:spPr>
          <a:xfrm>
            <a:off x="4419600" y="1200150"/>
            <a:ext cx="4346448" cy="33718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Mesh1 is transformed by:</a:t>
            </a:r>
          </a:p>
          <a:p>
            <a:pPr lvl="1"/>
            <a:r>
              <a:rPr lang="en-US" dirty="0" smtClean="0"/>
              <a:t>T1</a:t>
            </a:r>
          </a:p>
          <a:p>
            <a:r>
              <a:rPr lang="en-US" dirty="0" smtClean="0"/>
              <a:t>Mesh2 is transformed by:</a:t>
            </a:r>
          </a:p>
          <a:p>
            <a:pPr lvl="1"/>
            <a:r>
              <a:rPr lang="en-US" dirty="0" smtClean="0"/>
              <a:t>T3*T1</a:t>
            </a:r>
          </a:p>
          <a:p>
            <a:r>
              <a:rPr lang="en-US" dirty="0" smtClean="0"/>
              <a:t>Mesh3 is transformed by:</a:t>
            </a:r>
          </a:p>
          <a:p>
            <a:pPr lvl="1"/>
            <a:r>
              <a:rPr lang="en-US" dirty="0" smtClean="0"/>
              <a:t>T4*T2*T1</a:t>
            </a:r>
          </a:p>
          <a:p>
            <a:r>
              <a:rPr lang="en-US" dirty="0" smtClean="0"/>
              <a:t>Mesh4 is transformed by:</a:t>
            </a:r>
          </a:p>
          <a:p>
            <a:pPr lvl="1"/>
            <a:r>
              <a:rPr lang="en-US" dirty="0" smtClean="0"/>
              <a:t>T5*T2*T1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State preservation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19600" y="1200150"/>
            <a:ext cx="4346448" cy="3371850"/>
          </a:xfrm>
        </p:spPr>
        <p:txBody>
          <a:bodyPr/>
          <a:lstStyle/>
          <a:p>
            <a:r>
              <a:rPr lang="en-US" dirty="0" smtClean="0"/>
              <a:t>Mesh2 is rendered with alpha-blending enabled</a:t>
            </a:r>
          </a:p>
          <a:p>
            <a:r>
              <a:rPr lang="en-US" dirty="0" smtClean="0"/>
              <a:t>Depth-first tree traversal takes care of saving &amp; restoring state</a:t>
            </a:r>
          </a:p>
          <a:p>
            <a:pPr lvl="1"/>
            <a:r>
              <a:rPr lang="en-US" dirty="0" smtClean="0"/>
              <a:t>Mesh3 is rendered with alpha-blending disabled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16002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222885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4" idx="2"/>
            <a:endCxn id="9" idx="0"/>
          </p:cNvCxnSpPr>
          <p:nvPr/>
        </p:nvCxnSpPr>
        <p:spPr>
          <a:xfrm rot="16200000" flipH="1">
            <a:off x="2095500" y="196215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24200" y="222885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4" idx="2"/>
            <a:endCxn id="11" idx="0"/>
          </p:cNvCxnSpPr>
          <p:nvPr/>
        </p:nvCxnSpPr>
        <p:spPr>
          <a:xfrm rot="16200000" flipH="1">
            <a:off x="2781300" y="1276350"/>
            <a:ext cx="2286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1000" y="2228850"/>
            <a:ext cx="1219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Transform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4" idx="2"/>
            <a:endCxn id="13" idx="0"/>
          </p:cNvCxnSpPr>
          <p:nvPr/>
        </p:nvCxnSpPr>
        <p:spPr>
          <a:xfrm rot="5400000">
            <a:off x="1409700" y="1581150"/>
            <a:ext cx="228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00200" y="2857500"/>
            <a:ext cx="15240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SetAlphaBlend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9" idx="2"/>
            <a:endCxn id="15" idx="0"/>
          </p:cNvCxnSpPr>
          <p:nvPr/>
        </p:nvCxnSpPr>
        <p:spPr>
          <a:xfrm rot="5400000">
            <a:off x="2247900" y="274300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3400" y="28575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3" idx="2"/>
            <a:endCxn id="17" idx="0"/>
          </p:cNvCxnSpPr>
          <p:nvPr/>
        </p:nvCxnSpPr>
        <p:spPr>
          <a:xfrm rot="5400000">
            <a:off x="876300" y="274300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905000" y="348615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5" idx="2"/>
            <a:endCxn id="19" idx="0"/>
          </p:cNvCxnSpPr>
          <p:nvPr/>
        </p:nvCxnSpPr>
        <p:spPr>
          <a:xfrm rot="5400000">
            <a:off x="2247900" y="337165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276600" y="2857500"/>
            <a:ext cx="9144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Mesh3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11" idx="2"/>
            <a:endCxn id="21" idx="0"/>
          </p:cNvCxnSpPr>
          <p:nvPr/>
        </p:nvCxnSpPr>
        <p:spPr>
          <a:xfrm rot="5400000">
            <a:off x="3619500" y="2743002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6887</TotalTime>
  <Words>523</Words>
  <Application>Microsoft Office PowerPoint</Application>
  <PresentationFormat>On-screen Show (16:9)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UW Extension  Certificate Program in Game Development   2nd quarter: Advanced Graphics</vt:lpstr>
      <vt:lpstr>Goals</vt:lpstr>
      <vt:lpstr>What</vt:lpstr>
      <vt:lpstr>In the game project…</vt:lpstr>
      <vt:lpstr>In the game project… there’s more</vt:lpstr>
      <vt:lpstr>Why</vt:lpstr>
      <vt:lpstr>How</vt:lpstr>
      <vt:lpstr>Example: Articulated objects</vt:lpstr>
      <vt:lpstr>Example: State preservation</vt:lpstr>
      <vt:lpstr>Example: Multipass rendering</vt:lpstr>
      <vt:lpstr>Implementation challenges</vt:lpstr>
      <vt:lpstr>More challenges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610</cp:revision>
  <dcterms:created xsi:type="dcterms:W3CDTF">2007-12-02T23:11:43Z</dcterms:created>
  <dcterms:modified xsi:type="dcterms:W3CDTF">2010-02-18T05:32:25Z</dcterms:modified>
</cp:coreProperties>
</file>