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72" r:id="rId5"/>
    <p:sldId id="267" r:id="rId6"/>
    <p:sldId id="268" r:id="rId7"/>
    <p:sldId id="269" r:id="rId8"/>
    <p:sldId id="270" r:id="rId9"/>
    <p:sldId id="271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54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9F6DFE-BDBA-40A3-96F9-CBB9F39143BD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D6B06BD-50A8-4B3D-8EEC-415A8F888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049C22E-01BE-421A-AD6E-862383452469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C574F57-61EA-4636-82D6-957DB82AC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4477941"/>
            <a:ext cx="9144000" cy="66555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4539854"/>
            <a:ext cx="2249488" cy="53459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6" y="4532710"/>
            <a:ext cx="6784975" cy="53578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760"/>
            <a:ext cx="2057400" cy="51435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616A983-F9B5-431A-B66A-51F38D455149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A194BF-FF67-4DD2-88CE-1A1B26E9F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CC3F3-58C6-4985-B5C1-53BACBFB1844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9BEC-7458-42D6-A341-472418306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1" y="0"/>
            <a:ext cx="320675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0"/>
            <a:ext cx="22098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1D86-9F97-4867-AABA-2121C2F01674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4686300"/>
            <a:ext cx="5573713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8"/>
            <a:ext cx="4000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8804F-9944-4336-9D93-60187B0BD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1192F-D32A-48F5-995D-FB38D4BDD673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D8CD3-3A4F-4B04-8D22-0809461B4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4E7E6-B771-41F6-B1FB-EB7DEC51174B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1"/>
            <a:ext cx="1295400" cy="526256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3B539-F6AD-437E-9D98-C6038E749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332F86-E110-41B5-BB50-8F14B2E0B32F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220282-C4F0-4722-BAA6-081D9DA4E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1BA7EC-6690-4CF2-A559-2E53B685F762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E0A817B-B0DD-4C1E-9C75-89E1822B1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D5FE2-5B6F-4CAE-9979-DC9273E116F7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0EF5B-FD6D-42A7-8887-DEBC65EC7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3760D-888A-4E29-BA26-53C1D6F58B20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41A6154-9CEB-4188-BFE2-14A015918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6C37F-4F53-4D8B-ABC2-3475E7155AAA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01E2-9BB8-44B7-8EC8-6567F65F4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3429000"/>
            <a:ext cx="9144000" cy="66556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4" y="3498056"/>
            <a:ext cx="1463675" cy="53459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3490913"/>
            <a:ext cx="7599362" cy="53459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1" y="0"/>
            <a:ext cx="100013" cy="51506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B99904-D64C-4606-8EC4-18AC8A3475BB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8"/>
            <a:ext cx="1447800" cy="497681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EE91D5A5-139B-4FAD-B5B0-874CD0B97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300"/>
            <a:ext cx="4572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71450"/>
            <a:ext cx="8153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200151"/>
            <a:ext cx="81534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B26AA-4085-4575-9026-A2C8C583AA59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300"/>
            <a:ext cx="5421313" cy="273844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6306"/>
            <a:ext cx="9144000" cy="23931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959644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959644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3692"/>
            <a:ext cx="533400" cy="18335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C47C21-F094-4F7C-81A6-FDA5C5088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7" r:id="rId2"/>
    <p:sldLayoutId id="2147483732" r:id="rId3"/>
    <p:sldLayoutId id="2147483733" r:id="rId4"/>
    <p:sldLayoutId id="2147483734" r:id="rId5"/>
    <p:sldLayoutId id="2147483728" r:id="rId6"/>
    <p:sldLayoutId id="2147483735" r:id="rId7"/>
    <p:sldLayoutId id="2147483729" r:id="rId8"/>
    <p:sldLayoutId id="2147483736" r:id="rId9"/>
    <p:sldLayoutId id="2147483730" r:id="rId10"/>
    <p:sldLayoutId id="214748373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4537472"/>
            <a:ext cx="6705600" cy="514350"/>
          </a:xfrm>
        </p:spPr>
        <p:txBody>
          <a:bodyPr/>
          <a:lstStyle/>
          <a:p>
            <a:r>
              <a:rPr lang="en-US" dirty="0" smtClean="0"/>
              <a:t>Textures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smtClean="0"/>
              <a:t>Goals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2514600"/>
            <a:ext cx="8153400" cy="2057400"/>
          </a:xfrm>
        </p:spPr>
        <p:txBody>
          <a:bodyPr/>
          <a:lstStyle/>
          <a:p>
            <a:pPr marL="514350" indent="-514350">
              <a:buFont typeface="Tw Cen MT" pitchFamily="34" charset="0"/>
              <a:buAutoNum type="arabicPeriod"/>
            </a:pPr>
            <a:r>
              <a:rPr lang="en-US" dirty="0" smtClean="0"/>
              <a:t>Understand how textures are laid out and used</a:t>
            </a:r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dirty="0" smtClean="0"/>
              <a:t>See the finer points of texturing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Tw Cen MT" pitchFamily="34" charset="0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dirty="0" smtClean="0"/>
              <a:t>Lookup tables</a:t>
            </a:r>
            <a:endParaRPr lang="en-US" sz="2400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That’s what textures are, pure and simple</a:t>
            </a:r>
          </a:p>
          <a:p>
            <a:r>
              <a:rPr lang="en-US" dirty="0" smtClean="0"/>
              <a:t>They are used to add fine detail to what we render</a:t>
            </a:r>
          </a:p>
          <a:p>
            <a:r>
              <a:rPr lang="en-US" dirty="0" smtClean="0"/>
              <a:t>Many purposes, including:</a:t>
            </a:r>
          </a:p>
          <a:p>
            <a:pPr lvl="1"/>
            <a:r>
              <a:rPr lang="en-US" dirty="0" err="1" smtClean="0"/>
              <a:t>Albedo</a:t>
            </a:r>
            <a:r>
              <a:rPr lang="en-US" dirty="0" smtClean="0"/>
              <a:t> maps – diffuse light coefficients</a:t>
            </a:r>
          </a:p>
          <a:p>
            <a:pPr lvl="1"/>
            <a:r>
              <a:rPr lang="en-US" dirty="0" smtClean="0"/>
              <a:t>Gloss maps – specular light coefficients</a:t>
            </a:r>
          </a:p>
          <a:p>
            <a:pPr lvl="1"/>
            <a:r>
              <a:rPr lang="en-US" dirty="0" smtClean="0"/>
              <a:t>Normal maps – normal vectors used for lighting</a:t>
            </a:r>
          </a:p>
          <a:p>
            <a:pPr lvl="1"/>
            <a:r>
              <a:rPr lang="en-US" dirty="0" smtClean="0"/>
              <a:t>Transparency maps – alpha values for transparency</a:t>
            </a:r>
          </a:p>
          <a:p>
            <a:pPr lvl="1"/>
            <a:r>
              <a:rPr lang="en-US" dirty="0" smtClean="0"/>
              <a:t>Height maps – detailed surface geometry (engravings)</a:t>
            </a:r>
          </a:p>
          <a:p>
            <a:pPr lvl="1"/>
            <a:r>
              <a:rPr lang="en-US" dirty="0" smtClean="0"/>
              <a:t>Emissive maps – colors added after lighting</a:t>
            </a:r>
          </a:p>
          <a:p>
            <a:pPr lvl="1"/>
            <a:r>
              <a:rPr lang="en-US" dirty="0" smtClean="0"/>
              <a:t>Lightmaps – </a:t>
            </a:r>
            <a:r>
              <a:rPr lang="en-US" dirty="0" err="1" smtClean="0"/>
              <a:t>precomputed</a:t>
            </a:r>
            <a:r>
              <a:rPr lang="en-US" dirty="0" smtClean="0"/>
              <a:t> light values</a:t>
            </a:r>
          </a:p>
          <a:p>
            <a:pPr lvl="1"/>
            <a:r>
              <a:rPr lang="en-US" dirty="0" smtClean="0"/>
              <a:t>Normalization </a:t>
            </a:r>
            <a:r>
              <a:rPr lang="en-US" dirty="0" err="1" smtClean="0"/>
              <a:t>cubemaps</a:t>
            </a:r>
            <a:r>
              <a:rPr lang="en-US" dirty="0" smtClean="0"/>
              <a:t> – to avoid the math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Texture addressing modes</a:t>
            </a:r>
            <a:br>
              <a:rPr lang="en-US" dirty="0" smtClean="0"/>
            </a:br>
            <a:r>
              <a:rPr lang="en-US" sz="2400" dirty="0" smtClean="0"/>
              <a:t>[D3DTEXTUREADDRESS]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Coordinates in a texture go from (0,0) to (1,1)</a:t>
            </a:r>
          </a:p>
          <a:p>
            <a:r>
              <a:rPr lang="en-US" dirty="0" smtClean="0"/>
              <a:t>What happens with coordinates out of range?</a:t>
            </a:r>
          </a:p>
          <a:p>
            <a:pPr lvl="1"/>
            <a:r>
              <a:rPr lang="en-US" dirty="0" smtClean="0"/>
              <a:t>Depends on the addressing mode</a:t>
            </a:r>
          </a:p>
          <a:p>
            <a:r>
              <a:rPr lang="en-US" dirty="0" smtClean="0"/>
              <a:t>Addressing modes (0 &lt;= X &lt; 1)</a:t>
            </a:r>
          </a:p>
          <a:p>
            <a:pPr lvl="1"/>
            <a:r>
              <a:rPr lang="en-US" dirty="0" smtClean="0"/>
              <a:t>(Y is calculated similarly)</a:t>
            </a:r>
          </a:p>
          <a:p>
            <a:pPr lvl="1"/>
            <a:r>
              <a:rPr lang="en-US" dirty="0" smtClean="0"/>
              <a:t>Clamp: X’ = max(0, min(1, X))</a:t>
            </a:r>
          </a:p>
          <a:p>
            <a:pPr lvl="1"/>
            <a:r>
              <a:rPr lang="en-US" dirty="0" smtClean="0"/>
              <a:t>Wrap: X’ = </a:t>
            </a:r>
            <a:r>
              <a:rPr lang="en-US" dirty="0" err="1" smtClean="0"/>
              <a:t>frac</a:t>
            </a:r>
            <a:r>
              <a:rPr lang="en-US" dirty="0" smtClean="0"/>
              <a:t>(X)</a:t>
            </a:r>
          </a:p>
          <a:p>
            <a:pPr lvl="1"/>
            <a:r>
              <a:rPr lang="en-US" dirty="0" smtClean="0"/>
              <a:t>Mirror: X’ = 1 – 2*abs(</a:t>
            </a:r>
            <a:r>
              <a:rPr lang="en-US" dirty="0" err="1" smtClean="0"/>
              <a:t>frac</a:t>
            </a:r>
            <a:r>
              <a:rPr lang="en-US" dirty="0" smtClean="0"/>
              <a:t>(X/2) – 0.5)</a:t>
            </a:r>
          </a:p>
          <a:p>
            <a:pPr lvl="1"/>
            <a:r>
              <a:rPr lang="en-US" dirty="0" smtClean="0"/>
              <a:t>Border: if X is outside [0,1] then color = border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Texture filtering modes</a:t>
            </a:r>
            <a:br>
              <a:rPr lang="en-US" dirty="0" smtClean="0"/>
            </a:br>
            <a:r>
              <a:rPr lang="en-US" sz="2400" dirty="0" smtClean="0"/>
              <a:t>[D3DTEXTUREFILTERTYPE]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texture is composed of discrete pixels</a:t>
            </a:r>
          </a:p>
          <a:p>
            <a:pPr lvl="1"/>
            <a:r>
              <a:rPr lang="en-US" dirty="0" smtClean="0"/>
              <a:t>Representing samples within the image</a:t>
            </a:r>
          </a:p>
          <a:p>
            <a:r>
              <a:rPr lang="en-US" dirty="0" smtClean="0"/>
              <a:t>What if coordinates not precisely on the samples?</a:t>
            </a:r>
          </a:p>
          <a:p>
            <a:pPr lvl="1"/>
            <a:r>
              <a:rPr lang="en-US" dirty="0" smtClean="0"/>
              <a:t>Depends on the filtering mode</a:t>
            </a:r>
          </a:p>
          <a:p>
            <a:r>
              <a:rPr lang="en-US" dirty="0" smtClean="0"/>
              <a:t>Filtering modes (0 &lt;= X &lt; width)</a:t>
            </a:r>
          </a:p>
          <a:p>
            <a:pPr lvl="1"/>
            <a:r>
              <a:rPr lang="en-US" dirty="0" smtClean="0"/>
              <a:t>Point: Fetch(round(X))</a:t>
            </a:r>
          </a:p>
          <a:p>
            <a:pPr lvl="1"/>
            <a:r>
              <a:rPr lang="en-US" dirty="0" smtClean="0"/>
              <a:t>Linear: lerp(Fetch(floor(X)), Fetch(floor(X)+1), </a:t>
            </a:r>
            <a:r>
              <a:rPr lang="en-US" dirty="0" err="1" smtClean="0"/>
              <a:t>frac</a:t>
            </a:r>
            <a:r>
              <a:rPr lang="en-US" dirty="0" smtClean="0"/>
              <a:t>(X))</a:t>
            </a:r>
          </a:p>
          <a:p>
            <a:pPr lvl="1"/>
            <a:r>
              <a:rPr lang="en-US" dirty="0" smtClean="0"/>
              <a:t>Anisotropic: Complex filter (slower but higher quality)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96000" y="2914650"/>
            <a:ext cx="2667000" cy="11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343650" y="2914452"/>
            <a:ext cx="1143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7257256" y="2913856"/>
            <a:ext cx="1143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8171656" y="2913856"/>
            <a:ext cx="1143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248400" y="29146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7162800" y="29146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8097948" y="29146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</a:t>
            </a:r>
            <a:endParaRPr lang="en-US" sz="1400" dirty="0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7561964" y="2913856"/>
            <a:ext cx="1143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467508" y="2914650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1" y="2628900"/>
            <a:ext cx="771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floor(X)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7839236" y="2628900"/>
            <a:ext cx="9749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floor(X)+1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781801" y="2457450"/>
            <a:ext cx="880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round(X)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Texture </a:t>
            </a:r>
            <a:r>
              <a:rPr lang="en-US" dirty="0" err="1" smtClean="0"/>
              <a:t>mipmapping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Large textures, when smaller on screen, look bad</a:t>
            </a:r>
          </a:p>
          <a:p>
            <a:pPr lvl="1"/>
            <a:r>
              <a:rPr lang="en-US" dirty="0" smtClean="0"/>
              <a:t>Features appear and disappear as the image moves</a:t>
            </a:r>
          </a:p>
          <a:p>
            <a:pPr lvl="1"/>
            <a:r>
              <a:rPr lang="en-US" dirty="0" smtClean="0"/>
              <a:t>This effect is called aliasing</a:t>
            </a:r>
          </a:p>
          <a:p>
            <a:pPr lvl="1"/>
            <a:r>
              <a:rPr lang="en-US" dirty="0" smtClean="0"/>
              <a:t>It’s caused by interference of two samples</a:t>
            </a:r>
          </a:p>
          <a:p>
            <a:pPr lvl="2"/>
            <a:r>
              <a:rPr lang="en-US" dirty="0" smtClean="0"/>
              <a:t>Texture pixels (texels) and screen pixels</a:t>
            </a:r>
          </a:p>
          <a:p>
            <a:r>
              <a:rPr lang="en-US" dirty="0" smtClean="0"/>
              <a:t>Must filter the texture</a:t>
            </a:r>
          </a:p>
          <a:p>
            <a:pPr lvl="1"/>
            <a:r>
              <a:rPr lang="en-US" dirty="0" smtClean="0"/>
              <a:t>Using mipmaps: smaller versions of the texture</a:t>
            </a:r>
          </a:p>
          <a:p>
            <a:pPr lvl="1"/>
            <a:r>
              <a:rPr lang="en-US" dirty="0" err="1" smtClean="0"/>
              <a:t>Mipmap</a:t>
            </a:r>
            <a:r>
              <a:rPr lang="en-US" dirty="0" smtClean="0"/>
              <a:t> selection is like a third texture coordinate</a:t>
            </a:r>
          </a:p>
          <a:p>
            <a:pPr lvl="1"/>
            <a:r>
              <a:rPr lang="en-US" dirty="0" smtClean="0"/>
              <a:t>Addressing mode is always clamp</a:t>
            </a:r>
          </a:p>
          <a:p>
            <a:pPr lvl="1"/>
            <a:r>
              <a:rPr lang="en-US" dirty="0" smtClean="0"/>
              <a:t>Filtering mode can be point or linear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Texture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Regular 2D textures</a:t>
            </a:r>
          </a:p>
          <a:p>
            <a:pPr lvl="1"/>
            <a:r>
              <a:rPr lang="en-US" dirty="0" smtClean="0"/>
              <a:t>2D array of colors, use two coordinates normally</a:t>
            </a:r>
          </a:p>
          <a:p>
            <a:r>
              <a:rPr lang="en-US" dirty="0" smtClean="0"/>
              <a:t>Volume textures</a:t>
            </a:r>
          </a:p>
          <a:p>
            <a:pPr lvl="1"/>
            <a:r>
              <a:rPr lang="en-US" dirty="0" smtClean="0"/>
              <a:t>3D array of colors, use three coordinates normally</a:t>
            </a:r>
          </a:p>
          <a:p>
            <a:pPr lvl="1"/>
            <a:r>
              <a:rPr lang="en-US" dirty="0" smtClean="0"/>
              <a:t>Arranged in memory as an array of images (slices)</a:t>
            </a:r>
          </a:p>
          <a:p>
            <a:r>
              <a:rPr lang="en-US" dirty="0" smtClean="0"/>
              <a:t>Cube textures</a:t>
            </a:r>
          </a:p>
          <a:p>
            <a:pPr lvl="1"/>
            <a:r>
              <a:rPr lang="en-US" dirty="0" smtClean="0"/>
              <a:t>6 textures arranged as the faces of a cube</a:t>
            </a:r>
          </a:p>
          <a:p>
            <a:pPr lvl="1"/>
            <a:r>
              <a:rPr lang="en-US" dirty="0" smtClean="0"/>
              <a:t>Three coordinates, vector from center of cube to texel</a:t>
            </a:r>
          </a:p>
          <a:p>
            <a:r>
              <a:rPr lang="en-US" dirty="0" smtClean="0"/>
              <a:t>Other types</a:t>
            </a:r>
          </a:p>
          <a:p>
            <a:pPr lvl="1"/>
            <a:r>
              <a:rPr lang="en-US" dirty="0" smtClean="0"/>
              <a:t>1D, arrays of textures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Texture format</a:t>
            </a:r>
            <a:br>
              <a:rPr lang="en-US" dirty="0" smtClean="0"/>
            </a:br>
            <a:r>
              <a:rPr lang="en-US" sz="2400" dirty="0" smtClean="0"/>
              <a:t>[D3DFORMAT]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Integer vs. floating-point values</a:t>
            </a:r>
          </a:p>
          <a:p>
            <a:r>
              <a:rPr lang="en-US" dirty="0" smtClean="0"/>
              <a:t>Signed vs. unsigned values</a:t>
            </a:r>
          </a:p>
          <a:p>
            <a:r>
              <a:rPr lang="en-US" dirty="0" smtClean="0"/>
              <a:t>Bits per component (4, 8, 16 and other sizes too)</a:t>
            </a:r>
          </a:p>
          <a:p>
            <a:r>
              <a:rPr lang="en-US" dirty="0" smtClean="0"/>
              <a:t>Alpha vs. no-alpha (defaults to 1)</a:t>
            </a:r>
          </a:p>
          <a:p>
            <a:r>
              <a:rPr lang="en-US" dirty="0" smtClean="0"/>
              <a:t>Compression (like normals and </a:t>
            </a:r>
            <a:r>
              <a:rPr lang="en-US" dirty="0" err="1" smtClean="0"/>
              <a:t>lossy</a:t>
            </a:r>
            <a:r>
              <a:rPr lang="en-US" dirty="0" smtClean="0"/>
              <a:t> codecs)</a:t>
            </a:r>
          </a:p>
          <a:p>
            <a:r>
              <a:rPr lang="en-US" dirty="0" smtClean="0"/>
              <a:t>Palettes (extra lookup indirection)</a:t>
            </a:r>
          </a:p>
          <a:p>
            <a:r>
              <a:rPr lang="en-US" dirty="0" smtClean="0"/>
              <a:t>UYVY (2 components at lower resolution)</a:t>
            </a:r>
          </a:p>
          <a:p>
            <a:r>
              <a:rPr lang="en-US" dirty="0" smtClean="0"/>
              <a:t>Gamma (D3DSAMP_SRGBTEXTURE)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Texture coordinates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Either in the vertices or auto-generated</a:t>
            </a:r>
          </a:p>
          <a:p>
            <a:pPr lvl="1"/>
            <a:r>
              <a:rPr lang="en-US" dirty="0" smtClean="0"/>
              <a:t>Sometimes, in the vertices are also generated</a:t>
            </a:r>
          </a:p>
          <a:p>
            <a:pPr lvl="1"/>
            <a:r>
              <a:rPr lang="en-US" dirty="0" smtClean="0"/>
              <a:t>For instance, for unique mappings</a:t>
            </a:r>
          </a:p>
          <a:p>
            <a:r>
              <a:rPr lang="en-US" dirty="0" smtClean="0"/>
              <a:t>Coordinate wrapping</a:t>
            </a:r>
          </a:p>
          <a:p>
            <a:pPr lvl="1"/>
            <a:r>
              <a:rPr lang="en-US" dirty="0" smtClean="0"/>
              <a:t>Mapping a texture around the model</a:t>
            </a:r>
          </a:p>
          <a:p>
            <a:pPr lvl="1"/>
            <a:r>
              <a:rPr lang="en-US" dirty="0" smtClean="0"/>
              <a:t>Coordinates from 0 to 1: what to do </a:t>
            </a:r>
            <a:r>
              <a:rPr lang="en-US" dirty="0" smtClean="0"/>
              <a:t>when they meet?</a:t>
            </a:r>
            <a:endParaRPr lang="en-US" dirty="0" smtClean="0"/>
          </a:p>
          <a:p>
            <a:r>
              <a:rPr lang="en-US" dirty="0" smtClean="0"/>
              <a:t>Coordinate transformations</a:t>
            </a:r>
          </a:p>
          <a:p>
            <a:pPr lvl="1"/>
            <a:r>
              <a:rPr lang="en-US" dirty="0" smtClean="0"/>
              <a:t>Same as world positions</a:t>
            </a:r>
          </a:p>
          <a:p>
            <a:pPr lvl="2"/>
            <a:r>
              <a:rPr lang="en-US" dirty="0" smtClean="0"/>
              <a:t>Matrix applied</a:t>
            </a:r>
          </a:p>
          <a:p>
            <a:pPr lvl="2"/>
            <a:r>
              <a:rPr lang="en-US" dirty="0" smtClean="0"/>
              <a:t>Projection (division by </a:t>
            </a:r>
            <a:r>
              <a:rPr lang="en-US" dirty="0" smtClean="0"/>
              <a:t>W), too, is useful </a:t>
            </a:r>
            <a:r>
              <a:rPr lang="en-US" dirty="0" smtClean="0"/>
              <a:t>for shadow </a:t>
            </a:r>
            <a:r>
              <a:rPr lang="en-US" dirty="0" smtClean="0"/>
              <a:t>buffers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3391</TotalTime>
  <Words>520</Words>
  <Application>Microsoft Office PowerPoint</Application>
  <PresentationFormat>On-screen Show (16:9)</PresentationFormat>
  <Paragraphs>85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UW Extension  Certificate Program in Game Development   2nd quarter: Advanced Graphics</vt:lpstr>
      <vt:lpstr>Goals</vt:lpstr>
      <vt:lpstr>Lookup tables</vt:lpstr>
      <vt:lpstr>Texture addressing modes [D3DTEXTUREADDRESS]</vt:lpstr>
      <vt:lpstr>Texture filtering modes [D3DTEXTUREFILTERTYPE]</vt:lpstr>
      <vt:lpstr>Texture mipmapping</vt:lpstr>
      <vt:lpstr>Texture type</vt:lpstr>
      <vt:lpstr>Texture format [D3DFORMAT]</vt:lpstr>
      <vt:lpstr>Texture coordinates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308</cp:revision>
  <dcterms:created xsi:type="dcterms:W3CDTF">2007-12-02T23:11:43Z</dcterms:created>
  <dcterms:modified xsi:type="dcterms:W3CDTF">2010-02-04T07:34:18Z</dcterms:modified>
</cp:coreProperties>
</file>