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5" r:id="rId3"/>
    <p:sldId id="266" r:id="rId4"/>
    <p:sldId id="270" r:id="rId5"/>
    <p:sldId id="268" r:id="rId6"/>
    <p:sldId id="269" r:id="rId7"/>
    <p:sldId id="271" r:id="rId8"/>
    <p:sldId id="267" r:id="rId9"/>
    <p:sldId id="272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53" autoAdjust="0"/>
    <p:restoredTop sz="81852" autoAdjust="0"/>
  </p:normalViewPr>
  <p:slideViewPr>
    <p:cSldViewPr>
      <p:cViewPr varScale="1">
        <p:scale>
          <a:sx n="84" d="100"/>
          <a:sy n="84" d="100"/>
        </p:scale>
        <p:origin x="-654" y="-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89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592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E518F-B681-426E-BF33-9A2CBA5B0A0A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61D70-39AE-47BC-A2AF-811566DBCC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8F9A2-066A-4C10-B5D6-E094A8022733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4AF6C-4C2B-43A7-9EB2-1A7BFFD8B4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2"/>
            <a:ext cx="2209800" cy="273844"/>
          </a:xfrm>
        </p:spPr>
        <p:txBody>
          <a:bodyPr/>
          <a:lstStyle/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2" y="4686156"/>
            <a:ext cx="5573483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98664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2/24/2010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96012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96012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742950"/>
            <a:ext cx="6477000" cy="365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UW Extension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Certificate Program in</a:t>
            </a:r>
            <a:br>
              <a:rPr lang="en-US" dirty="0" smtClean="0"/>
            </a:br>
            <a:r>
              <a:rPr lang="en-US" dirty="0" smtClean="0"/>
              <a:t>Game Development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quarter:</a:t>
            </a:r>
            <a:br>
              <a:rPr lang="en-US" dirty="0" smtClean="0"/>
            </a:br>
            <a:r>
              <a:rPr lang="en-US" dirty="0" smtClean="0"/>
              <a:t>Advanced Graphics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Visual quality techniques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514600"/>
            <a:ext cx="8153400" cy="2057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Talk about some visual quality topics and </a:t>
            </a:r>
            <a:r>
              <a:rPr lang="en-US" smtClean="0"/>
              <a:t>techinques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Antialiasing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Reducing </a:t>
            </a:r>
            <a:r>
              <a:rPr lang="en-US" dirty="0" err="1" smtClean="0"/>
              <a:t>pixelation</a:t>
            </a:r>
            <a:r>
              <a:rPr lang="en-US" dirty="0" smtClean="0"/>
              <a:t> on sharp, oblique edges</a:t>
            </a:r>
          </a:p>
          <a:p>
            <a:r>
              <a:rPr lang="en-US" dirty="0" smtClean="0"/>
              <a:t>Three basic methods:</a:t>
            </a:r>
          </a:p>
          <a:p>
            <a:pPr lvl="1"/>
            <a:r>
              <a:rPr lang="en-US" dirty="0" smtClean="0"/>
              <a:t>Full-screen post-process </a:t>
            </a:r>
            <a:r>
              <a:rPr lang="en-US" dirty="0" smtClean="0"/>
              <a:t>filters (basically blurring the image)</a:t>
            </a:r>
            <a:endParaRPr lang="en-US" dirty="0" smtClean="0"/>
          </a:p>
          <a:p>
            <a:pPr lvl="2"/>
            <a:r>
              <a:rPr lang="en-US" dirty="0" smtClean="0"/>
              <a:t>Rarely satisfactory</a:t>
            </a:r>
          </a:p>
          <a:p>
            <a:pPr lvl="1"/>
            <a:r>
              <a:rPr lang="en-US" dirty="0" smtClean="0"/>
              <a:t>Edge </a:t>
            </a:r>
            <a:r>
              <a:rPr lang="en-US" dirty="0" err="1" smtClean="0"/>
              <a:t>antialiasing</a:t>
            </a:r>
            <a:endParaRPr lang="en-US" dirty="0" smtClean="0"/>
          </a:p>
          <a:p>
            <a:pPr lvl="2"/>
            <a:r>
              <a:rPr lang="en-US" dirty="0" smtClean="0"/>
              <a:t>Render wireframe, “</a:t>
            </a:r>
            <a:r>
              <a:rPr lang="en-US" dirty="0" err="1" smtClean="0"/>
              <a:t>fuzzing</a:t>
            </a:r>
            <a:r>
              <a:rPr lang="en-US" dirty="0" smtClean="0"/>
              <a:t>” or blending the edges only</a:t>
            </a:r>
          </a:p>
          <a:p>
            <a:pPr lvl="1"/>
            <a:r>
              <a:rPr lang="en-US" dirty="0" smtClean="0"/>
              <a:t>Coverage-based </a:t>
            </a:r>
            <a:r>
              <a:rPr lang="en-US" dirty="0" err="1" smtClean="0"/>
              <a:t>antialiasing</a:t>
            </a:r>
            <a:endParaRPr lang="en-US" dirty="0" smtClean="0"/>
          </a:p>
          <a:p>
            <a:pPr lvl="2"/>
            <a:r>
              <a:rPr lang="en-US" dirty="0" smtClean="0"/>
              <a:t>[</a:t>
            </a:r>
            <a:r>
              <a:rPr lang="en-US" dirty="0" smtClean="0"/>
              <a:t>D3DPRESENT_PARAMETERS::</a:t>
            </a:r>
            <a:r>
              <a:rPr lang="en-US" dirty="0" err="1" smtClean="0"/>
              <a:t>MultiSampleType</a:t>
            </a:r>
            <a:r>
              <a:rPr lang="en-US" dirty="0" smtClean="0"/>
              <a:t>]</a:t>
            </a:r>
            <a:endParaRPr lang="en-US" dirty="0" smtClean="0"/>
          </a:p>
          <a:p>
            <a:pPr lvl="2"/>
            <a:r>
              <a:rPr lang="en-US" dirty="0" smtClean="0"/>
              <a:t>Most popular nowadays</a:t>
            </a:r>
          </a:p>
          <a:p>
            <a:pPr lvl="2"/>
            <a:r>
              <a:rPr lang="en-US" dirty="0" smtClean="0"/>
              <a:t>Coverage: maps parts of the pixel “covered” by the triangle</a:t>
            </a:r>
          </a:p>
          <a:p>
            <a:pPr lvl="2"/>
            <a:r>
              <a:rPr lang="en-US" dirty="0" smtClean="0"/>
              <a:t>Multiple techniques: MSAA, SSAA, CSAA, A-buffer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Antialiasing</a:t>
            </a:r>
            <a:r>
              <a:rPr lang="en-US" dirty="0" smtClean="0"/>
              <a:t> quirks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Full-screen filters: the only comprehensive method</a:t>
            </a:r>
          </a:p>
          <a:p>
            <a:r>
              <a:rPr lang="en-US" dirty="0" smtClean="0"/>
              <a:t>Edge and coverage AA only </a:t>
            </a:r>
            <a:r>
              <a:rPr lang="en-US" dirty="0" smtClean="0"/>
              <a:t>improve triangle </a:t>
            </a:r>
            <a:r>
              <a:rPr lang="en-US" dirty="0" smtClean="0"/>
              <a:t>edges</a:t>
            </a:r>
          </a:p>
          <a:p>
            <a:pPr lvl="1"/>
            <a:r>
              <a:rPr lang="en-US" dirty="0" smtClean="0"/>
              <a:t>Most bang for the buck, anyway</a:t>
            </a:r>
          </a:p>
          <a:p>
            <a:r>
              <a:rPr lang="en-US" dirty="0" smtClean="0"/>
              <a:t>Edge AA requires rendering the meshes twice</a:t>
            </a:r>
          </a:p>
          <a:p>
            <a:pPr lvl="1"/>
            <a:r>
              <a:rPr lang="en-US" dirty="0" smtClean="0"/>
              <a:t>Twice the vertex shader cost</a:t>
            </a:r>
          </a:p>
          <a:p>
            <a:r>
              <a:rPr lang="en-US" dirty="0" smtClean="0"/>
              <a:t>Coverage AA requires serious changes in rasterizer</a:t>
            </a:r>
          </a:p>
          <a:p>
            <a:pPr lvl="1"/>
            <a:r>
              <a:rPr lang="en-US" dirty="0" smtClean="0"/>
              <a:t>Triangle touches pixel if it touches a single sample</a:t>
            </a:r>
          </a:p>
          <a:p>
            <a:pPr lvl="1"/>
            <a:r>
              <a:rPr lang="en-US" dirty="0" smtClean="0"/>
              <a:t>Turning </a:t>
            </a:r>
            <a:r>
              <a:rPr lang="en-US" dirty="0" smtClean="0"/>
              <a:t>on AA </a:t>
            </a:r>
            <a:r>
              <a:rPr lang="en-US" dirty="0" smtClean="0"/>
              <a:t>can reveal </a:t>
            </a:r>
            <a:r>
              <a:rPr lang="en-US" dirty="0" smtClean="0"/>
              <a:t>mistakes</a:t>
            </a:r>
            <a:endParaRPr lang="en-US" dirty="0" smtClean="0"/>
          </a:p>
          <a:p>
            <a:pPr lvl="1"/>
            <a:r>
              <a:rPr lang="en-US" dirty="0" smtClean="0"/>
              <a:t>MSAA: center of the pixel might be outside of the triangle!</a:t>
            </a:r>
          </a:p>
          <a:p>
            <a:pPr lvl="2"/>
            <a:r>
              <a:rPr lang="en-US" dirty="0" smtClean="0"/>
              <a:t>Use </a:t>
            </a:r>
            <a:r>
              <a:rPr lang="en-US" dirty="0" err="1" smtClean="0"/>
              <a:t>centroid</a:t>
            </a:r>
            <a:r>
              <a:rPr lang="en-US" dirty="0" smtClean="0"/>
              <a:t> if appropriate, but use it </a:t>
            </a:r>
            <a:r>
              <a:rPr lang="en-US" dirty="0" smtClean="0"/>
              <a:t>responsibly [semantic: </a:t>
            </a:r>
            <a:r>
              <a:rPr lang="en-US" dirty="0" smtClean="0"/>
              <a:t>TEXCOORD0_centroid]</a:t>
            </a:r>
            <a:endParaRPr lang="en-US" dirty="0" smtClean="0"/>
          </a:p>
          <a:p>
            <a:r>
              <a:rPr lang="en-US" dirty="0" smtClean="0"/>
              <a:t>Use responsibly: there is always a cost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Multiple Render Targets (MRTs)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Output more than one color from pixel shader</a:t>
            </a:r>
          </a:p>
          <a:p>
            <a:pPr lvl="1"/>
            <a:r>
              <a:rPr lang="en-US" dirty="0" smtClean="0"/>
              <a:t>COLOR1, COLOR2, COLOR3</a:t>
            </a:r>
          </a:p>
          <a:p>
            <a:r>
              <a:rPr lang="en-US" dirty="0" smtClean="0"/>
              <a:t>Four render targets can hold 16 </a:t>
            </a:r>
            <a:r>
              <a:rPr lang="en-US" dirty="0" smtClean="0"/>
              <a:t>components</a:t>
            </a:r>
          </a:p>
          <a:p>
            <a:pPr lvl="1"/>
            <a:r>
              <a:rPr lang="en-US" dirty="0" err="1" smtClean="0"/>
              <a:t>SetRenderTarget</a:t>
            </a:r>
            <a:r>
              <a:rPr lang="en-US" dirty="0" smtClean="0"/>
              <a:t>(DWORD </a:t>
            </a:r>
            <a:r>
              <a:rPr lang="en-US" dirty="0" err="1" smtClean="0"/>
              <a:t>RenderTargetIndex</a:t>
            </a:r>
            <a:r>
              <a:rPr lang="en-US" dirty="0" smtClean="0"/>
              <a:t>, …)</a:t>
            </a:r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 smtClean="0"/>
              <a:t>components for </a:t>
            </a:r>
            <a:r>
              <a:rPr lang="en-US" dirty="0" smtClean="0"/>
              <a:t>any imaginable purpose</a:t>
            </a:r>
          </a:p>
          <a:p>
            <a:pPr lvl="1"/>
            <a:r>
              <a:rPr lang="en-US" dirty="0" smtClean="0"/>
              <a:t>Depth (for depth-of-field focusing)</a:t>
            </a:r>
          </a:p>
          <a:p>
            <a:pPr lvl="1"/>
            <a:r>
              <a:rPr lang="en-US" dirty="0" smtClean="0"/>
              <a:t>Velocity (for motion-blur)</a:t>
            </a:r>
          </a:p>
          <a:p>
            <a:pPr lvl="1"/>
            <a:r>
              <a:rPr lang="en-US" dirty="0" smtClean="0"/>
              <a:t>Mesh index (for some shadowing techniques)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Deferred rendering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Implements per-pixel lighting by design</a:t>
            </a:r>
          </a:p>
          <a:p>
            <a:pPr lvl="1"/>
            <a:r>
              <a:rPr lang="en-US" dirty="0" smtClean="0"/>
              <a:t>Same lighting model over the entire scene</a:t>
            </a:r>
          </a:p>
          <a:p>
            <a:pPr lvl="1"/>
            <a:r>
              <a:rPr lang="en-US" dirty="0" smtClean="0"/>
              <a:t>Only opaque geometry</a:t>
            </a:r>
          </a:p>
          <a:p>
            <a:pPr lvl="2"/>
            <a:r>
              <a:rPr lang="en-US" dirty="0" smtClean="0"/>
              <a:t>Transparent triangles must be handled entirely separately</a:t>
            </a:r>
          </a:p>
          <a:p>
            <a:r>
              <a:rPr lang="en-US" dirty="0" smtClean="0"/>
              <a:t>Render all geometry first</a:t>
            </a:r>
          </a:p>
          <a:p>
            <a:pPr lvl="1"/>
            <a:r>
              <a:rPr lang="en-US" dirty="0" smtClean="0"/>
              <a:t>Using fast vertex and pixel shaders</a:t>
            </a:r>
          </a:p>
          <a:p>
            <a:pPr lvl="1"/>
            <a:r>
              <a:rPr lang="en-US" dirty="0" smtClean="0"/>
              <a:t>Multiple render targets to hold all the information</a:t>
            </a:r>
          </a:p>
          <a:p>
            <a:pPr lvl="1"/>
            <a:r>
              <a:rPr lang="en-US" dirty="0" smtClean="0"/>
              <a:t>Then apply lighting and shadowing as post-process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Deferred rendering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Three steps:</a:t>
            </a:r>
          </a:p>
          <a:p>
            <a:pPr lvl="1"/>
            <a:r>
              <a:rPr lang="en-US" dirty="0" smtClean="0"/>
              <a:t>Step 1: Render (encode) geometry into render target(s)</a:t>
            </a:r>
          </a:p>
          <a:p>
            <a:pPr lvl="2"/>
            <a:r>
              <a:rPr lang="en-US" dirty="0" smtClean="0"/>
              <a:t>Depth, normal, material parameters</a:t>
            </a:r>
          </a:p>
          <a:p>
            <a:pPr lvl="1"/>
            <a:r>
              <a:rPr lang="en-US" dirty="0" smtClean="0"/>
              <a:t>Step2: Apply lights in one or more full-screen passes</a:t>
            </a:r>
          </a:p>
          <a:p>
            <a:pPr lvl="2"/>
            <a:r>
              <a:rPr lang="en-US" dirty="0" smtClean="0"/>
              <a:t>Point lights are cheaper (only cover portions of the screen)</a:t>
            </a:r>
          </a:p>
          <a:p>
            <a:pPr lvl="2"/>
            <a:r>
              <a:rPr lang="en-US" dirty="0" smtClean="0"/>
              <a:t>Shadows, too – using shadow maps or volumes</a:t>
            </a:r>
          </a:p>
          <a:p>
            <a:pPr lvl="1"/>
            <a:r>
              <a:rPr lang="en-US" dirty="0" smtClean="0"/>
              <a:t>Step 3: Render transparent stuff using regular methods</a:t>
            </a:r>
          </a:p>
          <a:p>
            <a:r>
              <a:rPr lang="en-US" dirty="0" smtClean="0"/>
              <a:t>Doesn’t work well with coverage or edge AA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Multi-tap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Bilinear filter is a kind of multi-tap filter</a:t>
            </a:r>
          </a:p>
          <a:p>
            <a:r>
              <a:rPr lang="en-US" dirty="0" smtClean="0"/>
              <a:t>Fetch multiple times around the texture coordinates</a:t>
            </a:r>
          </a:p>
          <a:p>
            <a:pPr lvl="1">
              <a:buNone/>
            </a:pPr>
            <a:r>
              <a:rPr lang="es-ES" sz="2000" b="1" dirty="0" err="1" smtClean="0">
                <a:solidFill>
                  <a:srgbClr val="00007F"/>
                </a:solidFill>
                <a:latin typeface="Lucida Console"/>
              </a:rPr>
              <a:t>for</a:t>
            </a:r>
            <a:r>
              <a:rPr lang="es-E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s-ES" sz="2000" b="1" dirty="0" smtClean="0">
                <a:solidFill>
                  <a:srgbClr val="7F3F1F"/>
                </a:solidFill>
                <a:latin typeface="Lucida Console"/>
              </a:rPr>
              <a:t>(</a:t>
            </a:r>
            <a:r>
              <a:rPr lang="es-ES" sz="2000" b="1" dirty="0" err="1" smtClean="0">
                <a:solidFill>
                  <a:srgbClr val="00007F"/>
                </a:solidFill>
                <a:latin typeface="Lucida Console"/>
              </a:rPr>
              <a:t>int</a:t>
            </a:r>
            <a:r>
              <a:rPr lang="es-E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s-ES" sz="2000" dirty="0" smtClean="0">
                <a:solidFill>
                  <a:srgbClr val="000000"/>
                </a:solidFill>
                <a:latin typeface="Lucida Console"/>
              </a:rPr>
              <a:t>y</a:t>
            </a:r>
            <a:r>
              <a:rPr lang="es-E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s-ES" sz="2000" b="1" dirty="0" smtClean="0">
                <a:solidFill>
                  <a:srgbClr val="7F3F1F"/>
                </a:solidFill>
                <a:latin typeface="Lucida Console"/>
              </a:rPr>
              <a:t>=</a:t>
            </a:r>
            <a:r>
              <a:rPr lang="es-E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s-ES" sz="2000" b="1" dirty="0" smtClean="0">
                <a:solidFill>
                  <a:srgbClr val="7F3F1F"/>
                </a:solidFill>
                <a:latin typeface="Lucida Console"/>
              </a:rPr>
              <a:t>-</a:t>
            </a:r>
            <a:r>
              <a:rPr lang="es-ES" sz="2000" b="1" dirty="0" smtClean="0">
                <a:solidFill>
                  <a:srgbClr val="007F7F"/>
                </a:solidFill>
                <a:latin typeface="Lucida Console"/>
              </a:rPr>
              <a:t>2</a:t>
            </a:r>
            <a:r>
              <a:rPr lang="es-ES" sz="2000" b="1" dirty="0" smtClean="0">
                <a:solidFill>
                  <a:srgbClr val="7F3F1F"/>
                </a:solidFill>
                <a:latin typeface="Lucida Console"/>
              </a:rPr>
              <a:t>;</a:t>
            </a:r>
            <a:r>
              <a:rPr lang="es-E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s-ES" sz="2000" dirty="0" smtClean="0">
                <a:solidFill>
                  <a:srgbClr val="000000"/>
                </a:solidFill>
                <a:latin typeface="Lucida Console"/>
              </a:rPr>
              <a:t>y</a:t>
            </a:r>
            <a:r>
              <a:rPr lang="es-E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s-ES" sz="2000" b="1" dirty="0" smtClean="0">
                <a:solidFill>
                  <a:srgbClr val="7F3F1F"/>
                </a:solidFill>
                <a:latin typeface="Lucida Console"/>
              </a:rPr>
              <a:t>&lt;=</a:t>
            </a:r>
            <a:r>
              <a:rPr lang="es-E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s-ES" sz="2000" b="1" dirty="0" smtClean="0">
                <a:solidFill>
                  <a:srgbClr val="007F7F"/>
                </a:solidFill>
                <a:latin typeface="Lucida Console"/>
              </a:rPr>
              <a:t>2</a:t>
            </a:r>
            <a:r>
              <a:rPr lang="es-ES" sz="2000" b="1" dirty="0" smtClean="0">
                <a:solidFill>
                  <a:srgbClr val="7F3F1F"/>
                </a:solidFill>
                <a:latin typeface="Lucida Console"/>
              </a:rPr>
              <a:t>;</a:t>
            </a:r>
            <a:r>
              <a:rPr lang="es-E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s-ES" sz="2000" b="1" dirty="0" smtClean="0">
                <a:solidFill>
                  <a:srgbClr val="7F3F1F"/>
                </a:solidFill>
                <a:latin typeface="Lucida Console"/>
              </a:rPr>
              <a:t>++</a:t>
            </a:r>
            <a:r>
              <a:rPr lang="es-ES" sz="2000" dirty="0" smtClean="0">
                <a:solidFill>
                  <a:srgbClr val="000000"/>
                </a:solidFill>
                <a:latin typeface="Lucida Console"/>
              </a:rPr>
              <a:t>y</a:t>
            </a:r>
            <a:r>
              <a:rPr lang="es-ES" sz="2000" b="1" dirty="0" smtClean="0">
                <a:solidFill>
                  <a:srgbClr val="7F3F1F"/>
                </a:solidFill>
                <a:latin typeface="Lucida Console"/>
              </a:rPr>
              <a:t>)</a:t>
            </a:r>
            <a:endParaRPr lang="es-ES" sz="2000" b="1" dirty="0" smtClean="0">
              <a:solidFill>
                <a:srgbClr val="808080"/>
              </a:solidFill>
              <a:latin typeface="Lucida Console"/>
            </a:endParaRPr>
          </a:p>
          <a:p>
            <a:pPr lvl="1">
              <a:buNone/>
            </a:pPr>
            <a:r>
              <a:rPr lang="en-US" sz="2000" dirty="0" smtClean="0">
                <a:solidFill>
                  <a:srgbClr val="808080"/>
                </a:solidFill>
                <a:latin typeface="Lucida Console"/>
              </a:rPr>
              <a:t>    </a:t>
            </a:r>
            <a:r>
              <a:rPr lang="en-US" sz="2000" b="1" dirty="0" smtClean="0">
                <a:solidFill>
                  <a:srgbClr val="00007F"/>
                </a:solidFill>
                <a:latin typeface="Lucida Console"/>
              </a:rPr>
              <a:t>for</a:t>
            </a:r>
            <a:r>
              <a:rPr lang="en-U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2000" b="1" dirty="0" smtClean="0">
                <a:solidFill>
                  <a:srgbClr val="7F3F1F"/>
                </a:solidFill>
                <a:latin typeface="Lucida Console"/>
              </a:rPr>
              <a:t>(</a:t>
            </a:r>
            <a:r>
              <a:rPr lang="en-US" sz="2000" b="1" dirty="0" err="1" smtClean="0">
                <a:solidFill>
                  <a:srgbClr val="00007F"/>
                </a:solidFill>
                <a:latin typeface="Lucida Console"/>
              </a:rPr>
              <a:t>int</a:t>
            </a:r>
            <a:r>
              <a:rPr lang="en-U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Lucida Console"/>
              </a:rPr>
              <a:t>x</a:t>
            </a:r>
            <a:r>
              <a:rPr lang="en-U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2000" b="1" dirty="0" smtClean="0">
                <a:solidFill>
                  <a:srgbClr val="7F3F1F"/>
                </a:solidFill>
                <a:latin typeface="Lucida Console"/>
              </a:rPr>
              <a:t>=</a:t>
            </a:r>
            <a:r>
              <a:rPr lang="en-U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2000" b="1" dirty="0" smtClean="0">
                <a:solidFill>
                  <a:srgbClr val="7F3F1F"/>
                </a:solidFill>
                <a:latin typeface="Lucida Console"/>
              </a:rPr>
              <a:t>-</a:t>
            </a:r>
            <a:r>
              <a:rPr lang="en-US" sz="2000" b="1" dirty="0" smtClean="0">
                <a:solidFill>
                  <a:srgbClr val="007F7F"/>
                </a:solidFill>
                <a:latin typeface="Lucida Console"/>
              </a:rPr>
              <a:t>2</a:t>
            </a:r>
            <a:r>
              <a:rPr lang="en-US" sz="2000" b="1" dirty="0" smtClean="0">
                <a:solidFill>
                  <a:srgbClr val="7F3F1F"/>
                </a:solidFill>
                <a:latin typeface="Lucida Console"/>
              </a:rPr>
              <a:t>;</a:t>
            </a:r>
            <a:r>
              <a:rPr lang="en-U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Lucida Console"/>
              </a:rPr>
              <a:t>x</a:t>
            </a:r>
            <a:r>
              <a:rPr lang="en-U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2000" b="1" dirty="0" smtClean="0">
                <a:solidFill>
                  <a:srgbClr val="7F3F1F"/>
                </a:solidFill>
                <a:latin typeface="Lucida Console"/>
              </a:rPr>
              <a:t>&lt;=</a:t>
            </a:r>
            <a:r>
              <a:rPr lang="en-U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2000" b="1" dirty="0" smtClean="0">
                <a:solidFill>
                  <a:srgbClr val="007F7F"/>
                </a:solidFill>
                <a:latin typeface="Lucida Console"/>
              </a:rPr>
              <a:t>2</a:t>
            </a:r>
            <a:r>
              <a:rPr lang="en-US" sz="2000" b="1" dirty="0" smtClean="0">
                <a:solidFill>
                  <a:srgbClr val="7F3F1F"/>
                </a:solidFill>
                <a:latin typeface="Lucida Console"/>
              </a:rPr>
              <a:t>;</a:t>
            </a:r>
            <a:r>
              <a:rPr lang="en-U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2000" b="1" dirty="0" smtClean="0">
                <a:solidFill>
                  <a:srgbClr val="7F3F1F"/>
                </a:solidFill>
                <a:latin typeface="Lucida Console"/>
              </a:rPr>
              <a:t>++</a:t>
            </a:r>
            <a:r>
              <a:rPr lang="en-US" sz="2000" dirty="0" smtClean="0">
                <a:solidFill>
                  <a:srgbClr val="000000"/>
                </a:solidFill>
                <a:latin typeface="Lucida Console"/>
              </a:rPr>
              <a:t>x</a:t>
            </a:r>
            <a:r>
              <a:rPr lang="en-US" sz="2000" b="1" dirty="0" smtClean="0">
                <a:solidFill>
                  <a:srgbClr val="7F3F1F"/>
                </a:solidFill>
                <a:latin typeface="Lucida Console"/>
              </a:rPr>
              <a:t>)</a:t>
            </a:r>
            <a:endParaRPr lang="en-US" sz="2000" b="1" dirty="0" smtClean="0">
              <a:solidFill>
                <a:srgbClr val="808080"/>
              </a:solidFill>
              <a:latin typeface="Lucida Console"/>
            </a:endParaRPr>
          </a:p>
          <a:p>
            <a:pPr lvl="1">
              <a:buNone/>
            </a:pPr>
            <a:r>
              <a:rPr lang="en-US" sz="2000" dirty="0" smtClean="0">
                <a:solidFill>
                  <a:srgbClr val="808080"/>
                </a:solidFill>
                <a:latin typeface="Lucida Console"/>
              </a:rPr>
              <a:t>        </a:t>
            </a:r>
            <a:r>
              <a:rPr lang="en-US" sz="2000" dirty="0" err="1" smtClean="0">
                <a:solidFill>
                  <a:srgbClr val="000000"/>
                </a:solidFill>
                <a:latin typeface="Lucida Console"/>
              </a:rPr>
              <a:t>Accum</a:t>
            </a:r>
            <a:r>
              <a:rPr lang="en-US" sz="2000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2000" b="1" dirty="0" smtClean="0">
                <a:solidFill>
                  <a:srgbClr val="7F3F1F"/>
                </a:solidFill>
                <a:latin typeface="Lucida Console"/>
              </a:rPr>
              <a:t>=</a:t>
            </a:r>
            <a:r>
              <a:rPr lang="en-U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Lucida Console"/>
              </a:rPr>
              <a:t>Kernel</a:t>
            </a:r>
            <a:r>
              <a:rPr lang="en-US" sz="2000" b="1" dirty="0" smtClean="0">
                <a:solidFill>
                  <a:srgbClr val="7F3F1F"/>
                </a:solidFill>
                <a:latin typeface="Lucida Console"/>
              </a:rPr>
              <a:t>(</a:t>
            </a:r>
            <a:r>
              <a:rPr lang="en-US" sz="2000" dirty="0" smtClean="0">
                <a:solidFill>
                  <a:srgbClr val="000000"/>
                </a:solidFill>
                <a:latin typeface="Lucida Console"/>
              </a:rPr>
              <a:t>x</a:t>
            </a:r>
            <a:r>
              <a:rPr lang="en-US" sz="2000" b="1" dirty="0" smtClean="0">
                <a:solidFill>
                  <a:srgbClr val="7F3F1F"/>
                </a:solidFill>
                <a:latin typeface="Lucida Console"/>
              </a:rPr>
              <a:t>,</a:t>
            </a:r>
            <a:r>
              <a:rPr lang="en-U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Lucida Console"/>
              </a:rPr>
              <a:t>y</a:t>
            </a:r>
            <a:r>
              <a:rPr lang="en-US" sz="2000" b="1" dirty="0" smtClean="0">
                <a:solidFill>
                  <a:srgbClr val="7F3F1F"/>
                </a:solidFill>
                <a:latin typeface="Lucida Console"/>
              </a:rPr>
              <a:t>)</a:t>
            </a:r>
            <a:r>
              <a:rPr lang="en-U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2000" b="1" dirty="0" smtClean="0">
                <a:solidFill>
                  <a:srgbClr val="7F3F1F"/>
                </a:solidFill>
                <a:latin typeface="Lucida Console"/>
              </a:rPr>
              <a:t>*</a:t>
            </a:r>
            <a:r>
              <a:rPr lang="en-U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Lucida Console"/>
              </a:rPr>
              <a:t>tex2D</a:t>
            </a:r>
            <a:r>
              <a:rPr lang="en-US" sz="2000" b="1" dirty="0" smtClean="0">
                <a:solidFill>
                  <a:srgbClr val="7F3F1F"/>
                </a:solidFill>
                <a:latin typeface="Lucida Console"/>
              </a:rPr>
              <a:t>(</a:t>
            </a:r>
            <a:r>
              <a:rPr lang="en-US" sz="2000" dirty="0" smtClean="0">
                <a:solidFill>
                  <a:srgbClr val="000000"/>
                </a:solidFill>
                <a:latin typeface="Lucida Console"/>
              </a:rPr>
              <a:t>Sampler</a:t>
            </a:r>
            <a:r>
              <a:rPr lang="en-US" sz="2000" b="1" dirty="0" smtClean="0">
                <a:solidFill>
                  <a:srgbClr val="7F3F1F"/>
                </a:solidFill>
                <a:latin typeface="Lucida Console"/>
              </a:rPr>
              <a:t>,</a:t>
            </a:r>
            <a:r>
              <a:rPr lang="en-U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Lucida Console"/>
              </a:rPr>
              <a:t>coords</a:t>
            </a:r>
            <a:r>
              <a:rPr lang="en-U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2000" b="1" dirty="0" smtClean="0">
                <a:solidFill>
                  <a:srgbClr val="7F3F1F"/>
                </a:solidFill>
                <a:latin typeface="Lucida Console"/>
              </a:rPr>
              <a:t>+</a:t>
            </a:r>
            <a:r>
              <a:rPr lang="en-U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Lucida Console"/>
              </a:rPr>
              <a:t>float2</a:t>
            </a:r>
            <a:r>
              <a:rPr lang="en-US" sz="2000" b="1" dirty="0" smtClean="0">
                <a:solidFill>
                  <a:srgbClr val="7F3F1F"/>
                </a:solidFill>
                <a:latin typeface="Lucida Console"/>
              </a:rPr>
              <a:t>(</a:t>
            </a:r>
            <a:r>
              <a:rPr lang="en-US" sz="2000" dirty="0" smtClean="0">
                <a:solidFill>
                  <a:srgbClr val="000000"/>
                </a:solidFill>
                <a:latin typeface="Lucida Console"/>
              </a:rPr>
              <a:t>x</a:t>
            </a:r>
            <a:r>
              <a:rPr lang="en-US" sz="2000" b="1" dirty="0" smtClean="0">
                <a:solidFill>
                  <a:srgbClr val="7F3F1F"/>
                </a:solidFill>
                <a:latin typeface="Lucida Console"/>
              </a:rPr>
              <a:t>,</a:t>
            </a:r>
            <a:r>
              <a:rPr lang="en-US" sz="2000" b="1" dirty="0" smtClean="0">
                <a:solidFill>
                  <a:srgbClr val="808080"/>
                </a:solidFill>
                <a:latin typeface="Lucida Console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Lucida Console"/>
              </a:rPr>
              <a:t>y</a:t>
            </a:r>
            <a:r>
              <a:rPr lang="en-US" sz="2000" b="1" dirty="0" smtClean="0">
                <a:solidFill>
                  <a:srgbClr val="7F3F1F"/>
                </a:solidFill>
                <a:latin typeface="Lucida Console"/>
              </a:rPr>
              <a:t>));</a:t>
            </a:r>
            <a:endParaRPr lang="en-US" sz="2000" b="1" dirty="0" smtClean="0">
              <a:solidFill>
                <a:srgbClr val="808080"/>
              </a:solidFill>
              <a:latin typeface="Lucida Console"/>
            </a:endParaRPr>
          </a:p>
          <a:p>
            <a:pPr lvl="1"/>
            <a:r>
              <a:rPr lang="en-US" dirty="0" smtClean="0"/>
              <a:t>That’s </a:t>
            </a:r>
            <a:r>
              <a:rPr lang="en-US" dirty="0" smtClean="0"/>
              <a:t>a 25-tap filter (25 calls to tex2D)</a:t>
            </a:r>
          </a:p>
          <a:p>
            <a:r>
              <a:rPr lang="en-US" dirty="0" smtClean="0"/>
              <a:t>The filter kernel determines the type of filter</a:t>
            </a:r>
          </a:p>
          <a:p>
            <a:pPr lvl="1"/>
            <a:r>
              <a:rPr lang="en-US" dirty="0" smtClean="0"/>
              <a:t>Gaussian bell, box filter, etc</a:t>
            </a:r>
          </a:p>
          <a:p>
            <a:r>
              <a:rPr lang="en-US" dirty="0" smtClean="0"/>
              <a:t>Most symmetric filters can be done in 2 passes</a:t>
            </a:r>
          </a:p>
          <a:p>
            <a:pPr lvl="1"/>
            <a:r>
              <a:rPr lang="en-US" dirty="0" smtClean="0"/>
              <a:t>Turn a 25-tap filter into two </a:t>
            </a:r>
            <a:r>
              <a:rPr lang="en-US" dirty="0" smtClean="0"/>
              <a:t>5-tap </a:t>
            </a:r>
            <a:r>
              <a:rPr lang="en-US" dirty="0" smtClean="0"/>
              <a:t>filters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Dependent reads from scene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Render scene into a texture</a:t>
            </a:r>
          </a:p>
          <a:p>
            <a:r>
              <a:rPr lang="en-US" dirty="0" smtClean="0"/>
              <a:t>Create a texture that contains displacement vectors</a:t>
            </a:r>
          </a:p>
          <a:p>
            <a:pPr lvl="1"/>
            <a:r>
              <a:rPr lang="en-US" dirty="0" smtClean="0"/>
              <a:t>Use a 2-component </a:t>
            </a:r>
            <a:r>
              <a:rPr lang="en-US" dirty="0" smtClean="0"/>
              <a:t>signed texture </a:t>
            </a:r>
            <a:r>
              <a:rPr lang="en-US" dirty="0" smtClean="0"/>
              <a:t>format, like D3DFMT_V8U8</a:t>
            </a:r>
          </a:p>
          <a:p>
            <a:r>
              <a:rPr lang="en-US" dirty="0" smtClean="0"/>
              <a:t>In shader, fetch </a:t>
            </a:r>
            <a:r>
              <a:rPr lang="en-US" dirty="0" smtClean="0"/>
              <a:t>displacement vectors</a:t>
            </a:r>
          </a:p>
          <a:p>
            <a:pPr lvl="1"/>
            <a:r>
              <a:rPr lang="en-US" dirty="0" smtClean="0"/>
              <a:t>Use the vectors to fetch again, from scene texture</a:t>
            </a:r>
          </a:p>
          <a:p>
            <a:r>
              <a:rPr lang="en-US" dirty="0" smtClean="0"/>
              <a:t>Many uses:</a:t>
            </a:r>
          </a:p>
          <a:p>
            <a:pPr lvl="1"/>
            <a:r>
              <a:rPr lang="en-US" dirty="0" smtClean="0"/>
              <a:t>Magnifying glass, imperfect windows, heat shimmers, water wobble, raindrops on the camera, refraction…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7442</TotalTime>
  <Words>521</Words>
  <Application>Microsoft Office PowerPoint</Application>
  <PresentationFormat>On-screen Show (16:9)</PresentationFormat>
  <Paragraphs>74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Median</vt:lpstr>
      <vt:lpstr>UW Extension  Certificate Program in Game Development   2nd quarter: Advanced Graphics</vt:lpstr>
      <vt:lpstr>Goals</vt:lpstr>
      <vt:lpstr>Antialiasing</vt:lpstr>
      <vt:lpstr>Antialiasing quirks</vt:lpstr>
      <vt:lpstr>Multiple Render Targets (MRTs)</vt:lpstr>
      <vt:lpstr>Deferred rendering</vt:lpstr>
      <vt:lpstr>Deferred rendering implementation</vt:lpstr>
      <vt:lpstr>Multi-tap filters</vt:lpstr>
      <vt:lpstr>Dependent reads from scene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JCAB</dc:creator>
  <cp:lastModifiedBy>JCAB</cp:lastModifiedBy>
  <cp:revision>626</cp:revision>
  <dcterms:created xsi:type="dcterms:W3CDTF">2007-12-02T23:11:43Z</dcterms:created>
  <dcterms:modified xsi:type="dcterms:W3CDTF">2010-02-25T07:05:56Z</dcterms:modified>
</cp:coreProperties>
</file>